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notesMasterIdLst>
    <p:notesMasterId r:id="rId10"/>
  </p:notesMasterIdLst>
  <p:sldIdLst>
    <p:sldId id="256" r:id="rId2"/>
    <p:sldId id="257" r:id="rId3"/>
    <p:sldId id="258" r:id="rId4"/>
    <p:sldId id="259" r:id="rId5"/>
    <p:sldId id="263" r:id="rId6"/>
    <p:sldId id="260" r:id="rId7"/>
    <p:sldId id="262"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8DBFBB0-E531-4E0D-B095-B7A372CDA7A5}">
          <p14:sldIdLst>
            <p14:sldId id="256"/>
          </p14:sldIdLst>
        </p14:section>
        <p14:section name="Untitled Section" id="{DFEA3013-4611-4B87-9672-C4F3BB2F8AE0}">
          <p14:sldIdLst>
            <p14:sldId id="257"/>
            <p14:sldId id="258"/>
            <p14:sldId id="259"/>
            <p14:sldId id="263"/>
            <p14:sldId id="260"/>
            <p14:sldId id="262"/>
            <p14:sldId id="26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90744F-AAC1-54CC-B941-23CEA4BD7DDD}" v="4" dt="2023-11-22T00:46:41.307"/>
    <p1510:client id="{3C8C1725-912C-A870-EE07-970DC9F5A0C8}" v="2" dt="2023-11-22T01:18:35.147"/>
    <p1510:client id="{4025DC19-3C23-3383-CC1A-58A4C27810F2}" v="20" dt="2023-11-21T20:23:53.416"/>
    <p1510:client id="{4CE28844-D28F-F573-1B5C-287C476F1DBD}" v="60" dt="2023-11-21T03:14:23.156"/>
    <p1510:client id="{5216B36C-195B-900A-033B-40018F4CAF72}" v="2" dt="2023-11-21T06:21:28.066"/>
    <p1510:client id="{55209F7A-0385-2630-8161-13F07E443A2C}" v="16" dt="2023-11-22T00:33:59.170"/>
    <p1510:client id="{57A11133-0002-57A8-39DF-24A3FDE92B92}" v="58" dt="2023-11-22T00:39:05.715"/>
    <p1510:client id="{5E98DD4C-E376-A3F2-C725-BD5C48EECD2C}" v="41" dt="2023-11-22T00:44:37.653"/>
    <p1510:client id="{638C5BCD-58C1-47B0-6F07-92368FAED2FC}" v="24" dt="2023-11-22T01:16:27.527"/>
    <p1510:client id="{63CD56A7-ECAB-EA7F-9F10-06CD147BB2A6}" v="15" dt="2023-11-21T19:40:08.059"/>
    <p1510:client id="{72284E39-F91B-D06B-FD9B-B0FA5B37988E}" v="9" dt="2023-11-21T19:44:00.583"/>
    <p1510:client id="{8CB6AB75-A0A3-2515-10A5-545355BF5C88}" v="19" dt="2023-11-21T03:25:26.512"/>
    <p1510:client id="{A191894B-BDE8-F620-3153-A27C306F5A25}" v="2" dt="2023-11-21T06:20:34.304"/>
    <p1510:client id="{A2D4FBFE-A479-482E-A3B8-FE0FD9CCFC8F}" v="302" dt="2023-11-20T17:23:09.870"/>
    <p1510:client id="{BE59E61D-FA34-FCEA-AD9A-E93495762AA4}" v="143" dt="2023-11-21T20:48:10.760"/>
    <p1510:client id="{D02DB1DB-0116-54D1-4148-010024BD4C13}" v="19" dt="2023-11-21T05:00:40.419"/>
    <p1510:client id="{FED738D3-D4B9-1E81-07AC-380445D1CA44}" v="90" dt="2023-11-22T01:00:55.6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694285-E4A2-4C6F-807C-83CDD6ED749D}" type="doc">
      <dgm:prSet loTypeId="urn:microsoft.com/office/officeart/2005/8/layout/vProcess5" loCatId="process" qsTypeId="urn:microsoft.com/office/officeart/2005/8/quickstyle/simple1" qsCatId="simple" csTypeId="urn:microsoft.com/office/officeart/2005/8/colors/accent1_2" csCatId="accent1"/>
      <dgm:spPr/>
      <dgm:t>
        <a:bodyPr/>
        <a:lstStyle/>
        <a:p>
          <a:endParaRPr lang="en-US"/>
        </a:p>
      </dgm:t>
    </dgm:pt>
    <dgm:pt modelId="{1FB01436-1E34-4196-B970-0E18238E9976}">
      <dgm:prSet/>
      <dgm:spPr/>
      <dgm:t>
        <a:bodyPr/>
        <a:lstStyle/>
        <a:p>
          <a:r>
            <a:rPr lang="en-US"/>
            <a:t>Hello, everyone. Today, we embark on a journey into the heart of healthcare, exploring a vital aspect often expressed in the words of those we serve — the patients. In the digital age, patient reviews are a window into their experiences, concerns, and commendations.</a:t>
          </a:r>
        </a:p>
      </dgm:t>
    </dgm:pt>
    <dgm:pt modelId="{732C2615-02AF-4D1C-B1FD-85FC1E533665}" type="parTrans" cxnId="{8711AEE8-A00C-49B7-B1AA-A7710497C071}">
      <dgm:prSet/>
      <dgm:spPr/>
      <dgm:t>
        <a:bodyPr/>
        <a:lstStyle/>
        <a:p>
          <a:endParaRPr lang="en-US"/>
        </a:p>
      </dgm:t>
    </dgm:pt>
    <dgm:pt modelId="{40AFA919-7EAC-4C4B-91A4-F3B6C359AEE4}" type="sibTrans" cxnId="{8711AEE8-A00C-49B7-B1AA-A7710497C071}">
      <dgm:prSet/>
      <dgm:spPr/>
      <dgm:t>
        <a:bodyPr/>
        <a:lstStyle/>
        <a:p>
          <a:endParaRPr lang="en-US"/>
        </a:p>
      </dgm:t>
    </dgm:pt>
    <dgm:pt modelId="{613BD22A-7484-4A63-AF64-9FE36DBD6FCB}">
      <dgm:prSet/>
      <dgm:spPr/>
      <dgm:t>
        <a:bodyPr/>
        <a:lstStyle/>
        <a:p>
          <a:r>
            <a:rPr lang="en-US"/>
            <a:t>Join us as we unravel the sentiments within these reviews, seeking to understand the pulse of Seneca Medical Centre's patient community. Through advanced sentiment analysis, we aim to transform raw feedback into actionable insights, fostering a culture of continuous improvement.</a:t>
          </a:r>
        </a:p>
      </dgm:t>
    </dgm:pt>
    <dgm:pt modelId="{B596F544-F34E-4171-A189-F156A912B288}" type="parTrans" cxnId="{34E0EF08-ED58-4E8F-A103-791E7D761FB9}">
      <dgm:prSet/>
      <dgm:spPr/>
      <dgm:t>
        <a:bodyPr/>
        <a:lstStyle/>
        <a:p>
          <a:endParaRPr lang="en-US"/>
        </a:p>
      </dgm:t>
    </dgm:pt>
    <dgm:pt modelId="{B6863B29-CA32-48D6-8256-62397477670E}" type="sibTrans" cxnId="{34E0EF08-ED58-4E8F-A103-791E7D761FB9}">
      <dgm:prSet/>
      <dgm:spPr/>
      <dgm:t>
        <a:bodyPr/>
        <a:lstStyle/>
        <a:p>
          <a:endParaRPr lang="en-US"/>
        </a:p>
      </dgm:t>
    </dgm:pt>
    <dgm:pt modelId="{495384B3-2439-4A83-85C7-097241AED1E3}">
      <dgm:prSet/>
      <dgm:spPr/>
      <dgm:t>
        <a:bodyPr/>
        <a:lstStyle/>
        <a:p>
          <a:r>
            <a:rPr lang="en-US"/>
            <a:t>Welcome to 'Sentiment Analysis of Patient Reviews for Seneca Medical Centre.' Let's decode the language of patient experience together.</a:t>
          </a:r>
        </a:p>
      </dgm:t>
    </dgm:pt>
    <dgm:pt modelId="{87CBF3AF-2B1D-4099-ADAD-7406EE06F02E}" type="parTrans" cxnId="{7A295673-19FB-476D-A004-1BFBAF309991}">
      <dgm:prSet/>
      <dgm:spPr/>
      <dgm:t>
        <a:bodyPr/>
        <a:lstStyle/>
        <a:p>
          <a:endParaRPr lang="en-US"/>
        </a:p>
      </dgm:t>
    </dgm:pt>
    <dgm:pt modelId="{AF892651-BC4D-4820-B484-5C3DBD14FE4E}" type="sibTrans" cxnId="{7A295673-19FB-476D-A004-1BFBAF309991}">
      <dgm:prSet/>
      <dgm:spPr/>
      <dgm:t>
        <a:bodyPr/>
        <a:lstStyle/>
        <a:p>
          <a:endParaRPr lang="en-US"/>
        </a:p>
      </dgm:t>
    </dgm:pt>
    <dgm:pt modelId="{AB95E490-A876-4F6F-9671-FDC90CEF5A15}" type="pres">
      <dgm:prSet presAssocID="{B9694285-E4A2-4C6F-807C-83CDD6ED749D}" presName="outerComposite" presStyleCnt="0">
        <dgm:presLayoutVars>
          <dgm:chMax val="5"/>
          <dgm:dir/>
          <dgm:resizeHandles val="exact"/>
        </dgm:presLayoutVars>
      </dgm:prSet>
      <dgm:spPr/>
    </dgm:pt>
    <dgm:pt modelId="{296B399A-390A-4A22-B53A-1BD51EFBCF61}" type="pres">
      <dgm:prSet presAssocID="{B9694285-E4A2-4C6F-807C-83CDD6ED749D}" presName="dummyMaxCanvas" presStyleCnt="0">
        <dgm:presLayoutVars/>
      </dgm:prSet>
      <dgm:spPr/>
    </dgm:pt>
    <dgm:pt modelId="{70ABEF14-D23A-4B75-8DA3-1807498A4816}" type="pres">
      <dgm:prSet presAssocID="{B9694285-E4A2-4C6F-807C-83CDD6ED749D}" presName="ThreeNodes_1" presStyleLbl="node1" presStyleIdx="0" presStyleCnt="3">
        <dgm:presLayoutVars>
          <dgm:bulletEnabled val="1"/>
        </dgm:presLayoutVars>
      </dgm:prSet>
      <dgm:spPr/>
    </dgm:pt>
    <dgm:pt modelId="{10770244-619F-4440-8B7D-D4FB626B7C61}" type="pres">
      <dgm:prSet presAssocID="{B9694285-E4A2-4C6F-807C-83CDD6ED749D}" presName="ThreeNodes_2" presStyleLbl="node1" presStyleIdx="1" presStyleCnt="3">
        <dgm:presLayoutVars>
          <dgm:bulletEnabled val="1"/>
        </dgm:presLayoutVars>
      </dgm:prSet>
      <dgm:spPr/>
    </dgm:pt>
    <dgm:pt modelId="{571BEF6A-72E1-4C09-B779-E8A6E1CD8658}" type="pres">
      <dgm:prSet presAssocID="{B9694285-E4A2-4C6F-807C-83CDD6ED749D}" presName="ThreeNodes_3" presStyleLbl="node1" presStyleIdx="2" presStyleCnt="3">
        <dgm:presLayoutVars>
          <dgm:bulletEnabled val="1"/>
        </dgm:presLayoutVars>
      </dgm:prSet>
      <dgm:spPr/>
    </dgm:pt>
    <dgm:pt modelId="{4F9996CE-5C71-4E29-8499-9F06AB56D8A7}" type="pres">
      <dgm:prSet presAssocID="{B9694285-E4A2-4C6F-807C-83CDD6ED749D}" presName="ThreeConn_1-2" presStyleLbl="fgAccFollowNode1" presStyleIdx="0" presStyleCnt="2">
        <dgm:presLayoutVars>
          <dgm:bulletEnabled val="1"/>
        </dgm:presLayoutVars>
      </dgm:prSet>
      <dgm:spPr/>
    </dgm:pt>
    <dgm:pt modelId="{507B3386-146C-47D2-AF34-07BD88D79C01}" type="pres">
      <dgm:prSet presAssocID="{B9694285-E4A2-4C6F-807C-83CDD6ED749D}" presName="ThreeConn_2-3" presStyleLbl="fgAccFollowNode1" presStyleIdx="1" presStyleCnt="2">
        <dgm:presLayoutVars>
          <dgm:bulletEnabled val="1"/>
        </dgm:presLayoutVars>
      </dgm:prSet>
      <dgm:spPr/>
    </dgm:pt>
    <dgm:pt modelId="{61DB1746-13A7-4E2D-B42E-C6F53B816E1B}" type="pres">
      <dgm:prSet presAssocID="{B9694285-E4A2-4C6F-807C-83CDD6ED749D}" presName="ThreeNodes_1_text" presStyleLbl="node1" presStyleIdx="2" presStyleCnt="3">
        <dgm:presLayoutVars>
          <dgm:bulletEnabled val="1"/>
        </dgm:presLayoutVars>
      </dgm:prSet>
      <dgm:spPr/>
    </dgm:pt>
    <dgm:pt modelId="{D5A97F5B-5895-4007-9110-02C602D0913A}" type="pres">
      <dgm:prSet presAssocID="{B9694285-E4A2-4C6F-807C-83CDD6ED749D}" presName="ThreeNodes_2_text" presStyleLbl="node1" presStyleIdx="2" presStyleCnt="3">
        <dgm:presLayoutVars>
          <dgm:bulletEnabled val="1"/>
        </dgm:presLayoutVars>
      </dgm:prSet>
      <dgm:spPr/>
    </dgm:pt>
    <dgm:pt modelId="{98CF78E5-8208-42F4-BE37-3238E75F2532}" type="pres">
      <dgm:prSet presAssocID="{B9694285-E4A2-4C6F-807C-83CDD6ED749D}" presName="ThreeNodes_3_text" presStyleLbl="node1" presStyleIdx="2" presStyleCnt="3">
        <dgm:presLayoutVars>
          <dgm:bulletEnabled val="1"/>
        </dgm:presLayoutVars>
      </dgm:prSet>
      <dgm:spPr/>
    </dgm:pt>
  </dgm:ptLst>
  <dgm:cxnLst>
    <dgm:cxn modelId="{34E0EF08-ED58-4E8F-A103-791E7D761FB9}" srcId="{B9694285-E4A2-4C6F-807C-83CDD6ED749D}" destId="{613BD22A-7484-4A63-AF64-9FE36DBD6FCB}" srcOrd="1" destOrd="0" parTransId="{B596F544-F34E-4171-A189-F156A912B288}" sibTransId="{B6863B29-CA32-48D6-8256-62397477670E}"/>
    <dgm:cxn modelId="{826F241D-4371-4EA2-B8E5-7A32EAE100BE}" type="presOf" srcId="{1FB01436-1E34-4196-B970-0E18238E9976}" destId="{70ABEF14-D23A-4B75-8DA3-1807498A4816}" srcOrd="0" destOrd="0" presId="urn:microsoft.com/office/officeart/2005/8/layout/vProcess5"/>
    <dgm:cxn modelId="{F60E0941-1209-4F13-8938-D83D0A340B3B}" type="presOf" srcId="{B6863B29-CA32-48D6-8256-62397477670E}" destId="{507B3386-146C-47D2-AF34-07BD88D79C01}" srcOrd="0" destOrd="0" presId="urn:microsoft.com/office/officeart/2005/8/layout/vProcess5"/>
    <dgm:cxn modelId="{0246FD50-B78A-491D-8F30-8B07857089D2}" type="presOf" srcId="{495384B3-2439-4A83-85C7-097241AED1E3}" destId="{98CF78E5-8208-42F4-BE37-3238E75F2532}" srcOrd="1" destOrd="0" presId="urn:microsoft.com/office/officeart/2005/8/layout/vProcess5"/>
    <dgm:cxn modelId="{7A295673-19FB-476D-A004-1BFBAF309991}" srcId="{B9694285-E4A2-4C6F-807C-83CDD6ED749D}" destId="{495384B3-2439-4A83-85C7-097241AED1E3}" srcOrd="2" destOrd="0" parTransId="{87CBF3AF-2B1D-4099-ADAD-7406EE06F02E}" sibTransId="{AF892651-BC4D-4820-B484-5C3DBD14FE4E}"/>
    <dgm:cxn modelId="{1A4645B4-40E1-4283-B002-B3DF38531845}" type="presOf" srcId="{495384B3-2439-4A83-85C7-097241AED1E3}" destId="{571BEF6A-72E1-4C09-B779-E8A6E1CD8658}" srcOrd="0" destOrd="0" presId="urn:microsoft.com/office/officeart/2005/8/layout/vProcess5"/>
    <dgm:cxn modelId="{198C6FB5-154B-4755-AEDE-7B8794E18ED4}" type="presOf" srcId="{40AFA919-7EAC-4C4B-91A4-F3B6C359AEE4}" destId="{4F9996CE-5C71-4E29-8499-9F06AB56D8A7}" srcOrd="0" destOrd="0" presId="urn:microsoft.com/office/officeart/2005/8/layout/vProcess5"/>
    <dgm:cxn modelId="{4C9BECB6-5095-4CF3-AFDC-43021AA9FD42}" type="presOf" srcId="{613BD22A-7484-4A63-AF64-9FE36DBD6FCB}" destId="{D5A97F5B-5895-4007-9110-02C602D0913A}" srcOrd="1" destOrd="0" presId="urn:microsoft.com/office/officeart/2005/8/layout/vProcess5"/>
    <dgm:cxn modelId="{D660CEBD-511F-4B83-9455-DB5D39E42734}" type="presOf" srcId="{1FB01436-1E34-4196-B970-0E18238E9976}" destId="{61DB1746-13A7-4E2D-B42E-C6F53B816E1B}" srcOrd="1" destOrd="0" presId="urn:microsoft.com/office/officeart/2005/8/layout/vProcess5"/>
    <dgm:cxn modelId="{DF0DC8D8-7A57-48FC-906B-9C43515DB194}" type="presOf" srcId="{B9694285-E4A2-4C6F-807C-83CDD6ED749D}" destId="{AB95E490-A876-4F6F-9671-FDC90CEF5A15}" srcOrd="0" destOrd="0" presId="urn:microsoft.com/office/officeart/2005/8/layout/vProcess5"/>
    <dgm:cxn modelId="{8711AEE8-A00C-49B7-B1AA-A7710497C071}" srcId="{B9694285-E4A2-4C6F-807C-83CDD6ED749D}" destId="{1FB01436-1E34-4196-B970-0E18238E9976}" srcOrd="0" destOrd="0" parTransId="{732C2615-02AF-4D1C-B1FD-85FC1E533665}" sibTransId="{40AFA919-7EAC-4C4B-91A4-F3B6C359AEE4}"/>
    <dgm:cxn modelId="{A9DB48FA-C055-4C46-B581-F03453AC7163}" type="presOf" srcId="{613BD22A-7484-4A63-AF64-9FE36DBD6FCB}" destId="{10770244-619F-4440-8B7D-D4FB626B7C61}" srcOrd="0" destOrd="0" presId="urn:microsoft.com/office/officeart/2005/8/layout/vProcess5"/>
    <dgm:cxn modelId="{9AD546A0-7A73-4283-A274-B1BFE50708FD}" type="presParOf" srcId="{AB95E490-A876-4F6F-9671-FDC90CEF5A15}" destId="{296B399A-390A-4A22-B53A-1BD51EFBCF61}" srcOrd="0" destOrd="0" presId="urn:microsoft.com/office/officeart/2005/8/layout/vProcess5"/>
    <dgm:cxn modelId="{682485BD-9480-4740-B575-5CD5634A31E8}" type="presParOf" srcId="{AB95E490-A876-4F6F-9671-FDC90CEF5A15}" destId="{70ABEF14-D23A-4B75-8DA3-1807498A4816}" srcOrd="1" destOrd="0" presId="urn:microsoft.com/office/officeart/2005/8/layout/vProcess5"/>
    <dgm:cxn modelId="{CFC47DD1-AFAE-4796-896D-BE0C75B5EF3A}" type="presParOf" srcId="{AB95E490-A876-4F6F-9671-FDC90CEF5A15}" destId="{10770244-619F-4440-8B7D-D4FB626B7C61}" srcOrd="2" destOrd="0" presId="urn:microsoft.com/office/officeart/2005/8/layout/vProcess5"/>
    <dgm:cxn modelId="{A0C29FED-1445-4EF9-BBEC-B74C4038BCDE}" type="presParOf" srcId="{AB95E490-A876-4F6F-9671-FDC90CEF5A15}" destId="{571BEF6A-72E1-4C09-B779-E8A6E1CD8658}" srcOrd="3" destOrd="0" presId="urn:microsoft.com/office/officeart/2005/8/layout/vProcess5"/>
    <dgm:cxn modelId="{BC020529-4137-4C4E-875B-68E976916B36}" type="presParOf" srcId="{AB95E490-A876-4F6F-9671-FDC90CEF5A15}" destId="{4F9996CE-5C71-4E29-8499-9F06AB56D8A7}" srcOrd="4" destOrd="0" presId="urn:microsoft.com/office/officeart/2005/8/layout/vProcess5"/>
    <dgm:cxn modelId="{DFC5147A-6114-4FCC-B94E-00C3881F1816}" type="presParOf" srcId="{AB95E490-A876-4F6F-9671-FDC90CEF5A15}" destId="{507B3386-146C-47D2-AF34-07BD88D79C01}" srcOrd="5" destOrd="0" presId="urn:microsoft.com/office/officeart/2005/8/layout/vProcess5"/>
    <dgm:cxn modelId="{C44C018B-66EA-4F06-9402-3CA45D716192}" type="presParOf" srcId="{AB95E490-A876-4F6F-9671-FDC90CEF5A15}" destId="{61DB1746-13A7-4E2D-B42E-C6F53B816E1B}" srcOrd="6" destOrd="0" presId="urn:microsoft.com/office/officeart/2005/8/layout/vProcess5"/>
    <dgm:cxn modelId="{4D35E5DB-6748-4264-8657-F05E01ECBCE4}" type="presParOf" srcId="{AB95E490-A876-4F6F-9671-FDC90CEF5A15}" destId="{D5A97F5B-5895-4007-9110-02C602D0913A}" srcOrd="7" destOrd="0" presId="urn:microsoft.com/office/officeart/2005/8/layout/vProcess5"/>
    <dgm:cxn modelId="{5DE4566F-31CC-46A6-8C6A-81CF7AE52890}" type="presParOf" srcId="{AB95E490-A876-4F6F-9671-FDC90CEF5A15}" destId="{98CF78E5-8208-42F4-BE37-3238E75F2532}"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01C7EF-458E-4F0E-B3BB-32FD2A26B3DC}"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78BD1864-DB82-47EA-AD29-192DF041E294}">
      <dgm:prSet/>
      <dgm:spPr/>
      <dgm:t>
        <a:bodyPr/>
        <a:lstStyle/>
        <a:p>
          <a:pPr>
            <a:lnSpc>
              <a:spcPct val="100000"/>
            </a:lnSpc>
            <a:defRPr cap="all"/>
          </a:pPr>
          <a:r>
            <a:rPr lang="en-US"/>
            <a:t>Seneca Medical Centre, established at Seneca College in 2017, is dedicated to providing a broad spectrum of healthcare services to its students. Emphasizing patient-centered care, the center strives for medical excellence by focusing on the needs and well-being of its patients.</a:t>
          </a:r>
        </a:p>
      </dgm:t>
    </dgm:pt>
    <dgm:pt modelId="{FFC92764-CF26-4C97-8E73-A57DE6213E09}" type="parTrans" cxnId="{141C370F-3D1A-4B10-957C-C275CD9D1DDE}">
      <dgm:prSet/>
      <dgm:spPr/>
      <dgm:t>
        <a:bodyPr/>
        <a:lstStyle/>
        <a:p>
          <a:endParaRPr lang="en-US"/>
        </a:p>
      </dgm:t>
    </dgm:pt>
    <dgm:pt modelId="{4EF4FF23-503B-4001-8EDF-981260C67A03}" type="sibTrans" cxnId="{141C370F-3D1A-4B10-957C-C275CD9D1DDE}">
      <dgm:prSet/>
      <dgm:spPr/>
      <dgm:t>
        <a:bodyPr/>
        <a:lstStyle/>
        <a:p>
          <a:endParaRPr lang="en-US"/>
        </a:p>
      </dgm:t>
    </dgm:pt>
    <dgm:pt modelId="{87588F7F-7C5E-42D4-84D3-3063BAE10F05}">
      <dgm:prSet/>
      <dgm:spPr/>
      <dgm:t>
        <a:bodyPr/>
        <a:lstStyle/>
        <a:p>
          <a:pPr>
            <a:lnSpc>
              <a:spcPct val="100000"/>
            </a:lnSpc>
            <a:defRPr cap="all"/>
          </a:pPr>
          <a:r>
            <a:rPr lang="en-US"/>
            <a:t>The implementation of sentiment analysis at the Seneca Medical Centre is aimed at meticulously assessing patient reviews to extract meaningful insights into the quality of care provided. This analytical approach uses AI to parse through feedback, detecting nuanced expressions of emotion and opinion. The objective is to distill this information to gauge patient satisfaction comprehensively, identify strengths, and pinpoint potential areas for enhancement in service delivery.</a:t>
          </a:r>
        </a:p>
      </dgm:t>
    </dgm:pt>
    <dgm:pt modelId="{D93337C3-34E8-4FE9-965A-AFC378DD5465}" type="parTrans" cxnId="{7AA617D3-444F-4D17-AF21-08B834C3AF49}">
      <dgm:prSet/>
      <dgm:spPr/>
      <dgm:t>
        <a:bodyPr/>
        <a:lstStyle/>
        <a:p>
          <a:endParaRPr lang="en-US"/>
        </a:p>
      </dgm:t>
    </dgm:pt>
    <dgm:pt modelId="{47FA3BFC-D200-418B-8363-05166804603B}" type="sibTrans" cxnId="{7AA617D3-444F-4D17-AF21-08B834C3AF49}">
      <dgm:prSet/>
      <dgm:spPr/>
      <dgm:t>
        <a:bodyPr/>
        <a:lstStyle/>
        <a:p>
          <a:endParaRPr lang="en-US"/>
        </a:p>
      </dgm:t>
    </dgm:pt>
    <dgm:pt modelId="{EBA918F3-D9D7-4322-81B4-31AA1ACDDD1E}">
      <dgm:prSet/>
      <dgm:spPr/>
      <dgm:t>
        <a:bodyPr/>
        <a:lstStyle/>
        <a:p>
          <a:pPr>
            <a:lnSpc>
              <a:spcPct val="100000"/>
            </a:lnSpc>
            <a:defRPr cap="all"/>
          </a:pPr>
          <a:r>
            <a:rPr lang="en-US"/>
            <a:t>By systematically analyzing patient sentiments, the centre can align its services more closely with patient expectations, drive improvements tailored to actual patient experiences, and continue to uphold and elevate its standard of medical care. This process is integral to Seneca Medical Centre's commitment to evolve and adapt its practices for the betterment of student health outcomes.</a:t>
          </a:r>
        </a:p>
      </dgm:t>
    </dgm:pt>
    <dgm:pt modelId="{C5746F4E-5F96-43FA-804B-13AE298402EE}" type="parTrans" cxnId="{EA070C0A-3ABA-4813-82AB-316692ECF0EB}">
      <dgm:prSet/>
      <dgm:spPr/>
      <dgm:t>
        <a:bodyPr/>
        <a:lstStyle/>
        <a:p>
          <a:endParaRPr lang="en-US"/>
        </a:p>
      </dgm:t>
    </dgm:pt>
    <dgm:pt modelId="{2B8E9D50-ED49-4257-BD36-D1AB77D6E212}" type="sibTrans" cxnId="{EA070C0A-3ABA-4813-82AB-316692ECF0EB}">
      <dgm:prSet/>
      <dgm:spPr/>
      <dgm:t>
        <a:bodyPr/>
        <a:lstStyle/>
        <a:p>
          <a:endParaRPr lang="en-US"/>
        </a:p>
      </dgm:t>
    </dgm:pt>
    <dgm:pt modelId="{BAB4B93F-DFA5-4542-84A2-E245DC1178CC}" type="pres">
      <dgm:prSet presAssocID="{D801C7EF-458E-4F0E-B3BB-32FD2A26B3DC}" presName="root" presStyleCnt="0">
        <dgm:presLayoutVars>
          <dgm:dir/>
          <dgm:resizeHandles val="exact"/>
        </dgm:presLayoutVars>
      </dgm:prSet>
      <dgm:spPr/>
    </dgm:pt>
    <dgm:pt modelId="{927197C9-5CC4-4BCC-9373-B03BAFD7CAF8}" type="pres">
      <dgm:prSet presAssocID="{78BD1864-DB82-47EA-AD29-192DF041E294}" presName="compNode" presStyleCnt="0"/>
      <dgm:spPr/>
    </dgm:pt>
    <dgm:pt modelId="{C606FAE5-120F-463C-8D67-5100246DDB95}" type="pres">
      <dgm:prSet presAssocID="{78BD1864-DB82-47EA-AD29-192DF041E294}" presName="iconBgRect" presStyleLbl="bgShp" presStyleIdx="0" presStyleCnt="3"/>
      <dgm:spPr/>
    </dgm:pt>
    <dgm:pt modelId="{1D499131-0A9F-4D34-8591-C65637BF05E4}" type="pres">
      <dgm:prSet presAssocID="{78BD1864-DB82-47EA-AD29-192DF041E29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ospital"/>
        </a:ext>
      </dgm:extLst>
    </dgm:pt>
    <dgm:pt modelId="{9A9D9F0A-263B-4BD9-9DD8-463DC9C42B67}" type="pres">
      <dgm:prSet presAssocID="{78BD1864-DB82-47EA-AD29-192DF041E294}" presName="spaceRect" presStyleCnt="0"/>
      <dgm:spPr/>
    </dgm:pt>
    <dgm:pt modelId="{32FE8266-721A-44A2-9324-AB44DC72518D}" type="pres">
      <dgm:prSet presAssocID="{78BD1864-DB82-47EA-AD29-192DF041E294}" presName="textRect" presStyleLbl="revTx" presStyleIdx="0" presStyleCnt="3">
        <dgm:presLayoutVars>
          <dgm:chMax val="1"/>
          <dgm:chPref val="1"/>
        </dgm:presLayoutVars>
      </dgm:prSet>
      <dgm:spPr/>
    </dgm:pt>
    <dgm:pt modelId="{79DCF2FE-D4D5-4963-96E2-E43ED8BFF747}" type="pres">
      <dgm:prSet presAssocID="{4EF4FF23-503B-4001-8EDF-981260C67A03}" presName="sibTrans" presStyleCnt="0"/>
      <dgm:spPr/>
    </dgm:pt>
    <dgm:pt modelId="{DC504F2C-8758-49B8-859B-CFFB5A24FBC4}" type="pres">
      <dgm:prSet presAssocID="{87588F7F-7C5E-42D4-84D3-3063BAE10F05}" presName="compNode" presStyleCnt="0"/>
      <dgm:spPr/>
    </dgm:pt>
    <dgm:pt modelId="{655CF138-18BF-49F0-A005-526E4E2543D4}" type="pres">
      <dgm:prSet presAssocID="{87588F7F-7C5E-42D4-84D3-3063BAE10F05}" presName="iconBgRect" presStyleLbl="bgShp" presStyleIdx="1" presStyleCnt="3"/>
      <dgm:spPr/>
    </dgm:pt>
    <dgm:pt modelId="{0C2AD132-FE3E-48B7-AE93-9175A9E06629}" type="pres">
      <dgm:prSet presAssocID="{87588F7F-7C5E-42D4-84D3-3063BAE10F0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octor"/>
        </a:ext>
      </dgm:extLst>
    </dgm:pt>
    <dgm:pt modelId="{4DCE8219-1079-4056-8B4E-171F7B356DBE}" type="pres">
      <dgm:prSet presAssocID="{87588F7F-7C5E-42D4-84D3-3063BAE10F05}" presName="spaceRect" presStyleCnt="0"/>
      <dgm:spPr/>
    </dgm:pt>
    <dgm:pt modelId="{272A698D-34DD-4D9D-B4C6-875833BBD17D}" type="pres">
      <dgm:prSet presAssocID="{87588F7F-7C5E-42D4-84D3-3063BAE10F05}" presName="textRect" presStyleLbl="revTx" presStyleIdx="1" presStyleCnt="3">
        <dgm:presLayoutVars>
          <dgm:chMax val="1"/>
          <dgm:chPref val="1"/>
        </dgm:presLayoutVars>
      </dgm:prSet>
      <dgm:spPr/>
    </dgm:pt>
    <dgm:pt modelId="{4F42DA2E-13A4-4C05-9457-224FC2EE1E57}" type="pres">
      <dgm:prSet presAssocID="{47FA3BFC-D200-418B-8363-05166804603B}" presName="sibTrans" presStyleCnt="0"/>
      <dgm:spPr/>
    </dgm:pt>
    <dgm:pt modelId="{E34DFE40-7DD5-4A69-898C-C01F4F697AB2}" type="pres">
      <dgm:prSet presAssocID="{EBA918F3-D9D7-4322-81B4-31AA1ACDDD1E}" presName="compNode" presStyleCnt="0"/>
      <dgm:spPr/>
    </dgm:pt>
    <dgm:pt modelId="{D4D934C9-45CB-4597-BFF2-1972878D4ED8}" type="pres">
      <dgm:prSet presAssocID="{EBA918F3-D9D7-4322-81B4-31AA1ACDDD1E}" presName="iconBgRect" presStyleLbl="bgShp" presStyleIdx="2" presStyleCnt="3"/>
      <dgm:spPr/>
    </dgm:pt>
    <dgm:pt modelId="{8F7865FE-EBBF-4E64-A903-FE519B69577F}" type="pres">
      <dgm:prSet presAssocID="{EBA918F3-D9D7-4322-81B4-31AA1ACDDD1E}"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tethoscope"/>
        </a:ext>
      </dgm:extLst>
    </dgm:pt>
    <dgm:pt modelId="{63F30C98-1163-44ED-8553-39643BDB86EB}" type="pres">
      <dgm:prSet presAssocID="{EBA918F3-D9D7-4322-81B4-31AA1ACDDD1E}" presName="spaceRect" presStyleCnt="0"/>
      <dgm:spPr/>
    </dgm:pt>
    <dgm:pt modelId="{58FBD758-0396-469C-A4A0-390081917AC5}" type="pres">
      <dgm:prSet presAssocID="{EBA918F3-D9D7-4322-81B4-31AA1ACDDD1E}" presName="textRect" presStyleLbl="revTx" presStyleIdx="2" presStyleCnt="3">
        <dgm:presLayoutVars>
          <dgm:chMax val="1"/>
          <dgm:chPref val="1"/>
        </dgm:presLayoutVars>
      </dgm:prSet>
      <dgm:spPr/>
    </dgm:pt>
  </dgm:ptLst>
  <dgm:cxnLst>
    <dgm:cxn modelId="{EA070C0A-3ABA-4813-82AB-316692ECF0EB}" srcId="{D801C7EF-458E-4F0E-B3BB-32FD2A26B3DC}" destId="{EBA918F3-D9D7-4322-81B4-31AA1ACDDD1E}" srcOrd="2" destOrd="0" parTransId="{C5746F4E-5F96-43FA-804B-13AE298402EE}" sibTransId="{2B8E9D50-ED49-4257-BD36-D1AB77D6E212}"/>
    <dgm:cxn modelId="{141C370F-3D1A-4B10-957C-C275CD9D1DDE}" srcId="{D801C7EF-458E-4F0E-B3BB-32FD2A26B3DC}" destId="{78BD1864-DB82-47EA-AD29-192DF041E294}" srcOrd="0" destOrd="0" parTransId="{FFC92764-CF26-4C97-8E73-A57DE6213E09}" sibTransId="{4EF4FF23-503B-4001-8EDF-981260C67A03}"/>
    <dgm:cxn modelId="{46DFBA3E-F7BE-4D81-BDE3-970FB89F49C5}" type="presOf" srcId="{D801C7EF-458E-4F0E-B3BB-32FD2A26B3DC}" destId="{BAB4B93F-DFA5-4542-84A2-E245DC1178CC}" srcOrd="0" destOrd="0" presId="urn:microsoft.com/office/officeart/2018/5/layout/IconCircleLabelList"/>
    <dgm:cxn modelId="{90F34471-2403-4F12-A97B-F822630F34AE}" type="presOf" srcId="{78BD1864-DB82-47EA-AD29-192DF041E294}" destId="{32FE8266-721A-44A2-9324-AB44DC72518D}" srcOrd="0" destOrd="0" presId="urn:microsoft.com/office/officeart/2018/5/layout/IconCircleLabelList"/>
    <dgm:cxn modelId="{DC4F5855-BF6B-4938-B808-4C33135D90B1}" type="presOf" srcId="{EBA918F3-D9D7-4322-81B4-31AA1ACDDD1E}" destId="{58FBD758-0396-469C-A4A0-390081917AC5}" srcOrd="0" destOrd="0" presId="urn:microsoft.com/office/officeart/2018/5/layout/IconCircleLabelList"/>
    <dgm:cxn modelId="{B44D67A9-1B6D-4F9F-BC41-5BAD459C9453}" type="presOf" srcId="{87588F7F-7C5E-42D4-84D3-3063BAE10F05}" destId="{272A698D-34DD-4D9D-B4C6-875833BBD17D}" srcOrd="0" destOrd="0" presId="urn:microsoft.com/office/officeart/2018/5/layout/IconCircleLabelList"/>
    <dgm:cxn modelId="{7AA617D3-444F-4D17-AF21-08B834C3AF49}" srcId="{D801C7EF-458E-4F0E-B3BB-32FD2A26B3DC}" destId="{87588F7F-7C5E-42D4-84D3-3063BAE10F05}" srcOrd="1" destOrd="0" parTransId="{D93337C3-34E8-4FE9-965A-AFC378DD5465}" sibTransId="{47FA3BFC-D200-418B-8363-05166804603B}"/>
    <dgm:cxn modelId="{58C83FF1-0246-4E12-B5C3-7683BB3B34F8}" type="presParOf" srcId="{BAB4B93F-DFA5-4542-84A2-E245DC1178CC}" destId="{927197C9-5CC4-4BCC-9373-B03BAFD7CAF8}" srcOrd="0" destOrd="0" presId="urn:microsoft.com/office/officeart/2018/5/layout/IconCircleLabelList"/>
    <dgm:cxn modelId="{36C8C438-A168-4278-87B9-1641EC41F9C4}" type="presParOf" srcId="{927197C9-5CC4-4BCC-9373-B03BAFD7CAF8}" destId="{C606FAE5-120F-463C-8D67-5100246DDB95}" srcOrd="0" destOrd="0" presId="urn:microsoft.com/office/officeart/2018/5/layout/IconCircleLabelList"/>
    <dgm:cxn modelId="{D90D2D3F-FBE1-4898-BD7C-CB18452D17EC}" type="presParOf" srcId="{927197C9-5CC4-4BCC-9373-B03BAFD7CAF8}" destId="{1D499131-0A9F-4D34-8591-C65637BF05E4}" srcOrd="1" destOrd="0" presId="urn:microsoft.com/office/officeart/2018/5/layout/IconCircleLabelList"/>
    <dgm:cxn modelId="{1B73E12F-A052-4400-9262-EA73C48D9AA8}" type="presParOf" srcId="{927197C9-5CC4-4BCC-9373-B03BAFD7CAF8}" destId="{9A9D9F0A-263B-4BD9-9DD8-463DC9C42B67}" srcOrd="2" destOrd="0" presId="urn:microsoft.com/office/officeart/2018/5/layout/IconCircleLabelList"/>
    <dgm:cxn modelId="{68F7CFCF-E65F-4D38-BEA9-C3C8E21F0AC4}" type="presParOf" srcId="{927197C9-5CC4-4BCC-9373-B03BAFD7CAF8}" destId="{32FE8266-721A-44A2-9324-AB44DC72518D}" srcOrd="3" destOrd="0" presId="urn:microsoft.com/office/officeart/2018/5/layout/IconCircleLabelList"/>
    <dgm:cxn modelId="{008B60B4-9DD2-4255-9885-83FD11A23C79}" type="presParOf" srcId="{BAB4B93F-DFA5-4542-84A2-E245DC1178CC}" destId="{79DCF2FE-D4D5-4963-96E2-E43ED8BFF747}" srcOrd="1" destOrd="0" presId="urn:microsoft.com/office/officeart/2018/5/layout/IconCircleLabelList"/>
    <dgm:cxn modelId="{8DC54ECC-D80B-4F58-9435-DD6E160C6B1A}" type="presParOf" srcId="{BAB4B93F-DFA5-4542-84A2-E245DC1178CC}" destId="{DC504F2C-8758-49B8-859B-CFFB5A24FBC4}" srcOrd="2" destOrd="0" presId="urn:microsoft.com/office/officeart/2018/5/layout/IconCircleLabelList"/>
    <dgm:cxn modelId="{0A1CD690-97F8-4FFD-ADD4-7AB90AD5046A}" type="presParOf" srcId="{DC504F2C-8758-49B8-859B-CFFB5A24FBC4}" destId="{655CF138-18BF-49F0-A005-526E4E2543D4}" srcOrd="0" destOrd="0" presId="urn:microsoft.com/office/officeart/2018/5/layout/IconCircleLabelList"/>
    <dgm:cxn modelId="{57651DF5-2D73-4AE4-B0E2-AA2A56A45774}" type="presParOf" srcId="{DC504F2C-8758-49B8-859B-CFFB5A24FBC4}" destId="{0C2AD132-FE3E-48B7-AE93-9175A9E06629}" srcOrd="1" destOrd="0" presId="urn:microsoft.com/office/officeart/2018/5/layout/IconCircleLabelList"/>
    <dgm:cxn modelId="{077E7C58-4823-4089-A786-876283FAF438}" type="presParOf" srcId="{DC504F2C-8758-49B8-859B-CFFB5A24FBC4}" destId="{4DCE8219-1079-4056-8B4E-171F7B356DBE}" srcOrd="2" destOrd="0" presId="urn:microsoft.com/office/officeart/2018/5/layout/IconCircleLabelList"/>
    <dgm:cxn modelId="{E5512040-176C-459B-BAA0-CE15B946CDB0}" type="presParOf" srcId="{DC504F2C-8758-49B8-859B-CFFB5A24FBC4}" destId="{272A698D-34DD-4D9D-B4C6-875833BBD17D}" srcOrd="3" destOrd="0" presId="urn:microsoft.com/office/officeart/2018/5/layout/IconCircleLabelList"/>
    <dgm:cxn modelId="{092C392F-C5BF-44C8-BFBF-D84DB95E1313}" type="presParOf" srcId="{BAB4B93F-DFA5-4542-84A2-E245DC1178CC}" destId="{4F42DA2E-13A4-4C05-9457-224FC2EE1E57}" srcOrd="3" destOrd="0" presId="urn:microsoft.com/office/officeart/2018/5/layout/IconCircleLabelList"/>
    <dgm:cxn modelId="{8A6E5924-967B-4F03-9E23-40304E468F9A}" type="presParOf" srcId="{BAB4B93F-DFA5-4542-84A2-E245DC1178CC}" destId="{E34DFE40-7DD5-4A69-898C-C01F4F697AB2}" srcOrd="4" destOrd="0" presId="urn:microsoft.com/office/officeart/2018/5/layout/IconCircleLabelList"/>
    <dgm:cxn modelId="{FC82244A-25F6-432F-9E56-6A567E2AF0FD}" type="presParOf" srcId="{E34DFE40-7DD5-4A69-898C-C01F4F697AB2}" destId="{D4D934C9-45CB-4597-BFF2-1972878D4ED8}" srcOrd="0" destOrd="0" presId="urn:microsoft.com/office/officeart/2018/5/layout/IconCircleLabelList"/>
    <dgm:cxn modelId="{082F8936-4FCB-48F3-B532-E08A53DB7D61}" type="presParOf" srcId="{E34DFE40-7DD5-4A69-898C-C01F4F697AB2}" destId="{8F7865FE-EBBF-4E64-A903-FE519B69577F}" srcOrd="1" destOrd="0" presId="urn:microsoft.com/office/officeart/2018/5/layout/IconCircleLabelList"/>
    <dgm:cxn modelId="{F2E76BD7-A399-4398-A350-F00D9EBBDE33}" type="presParOf" srcId="{E34DFE40-7DD5-4A69-898C-C01F4F697AB2}" destId="{63F30C98-1163-44ED-8553-39643BDB86EB}" srcOrd="2" destOrd="0" presId="urn:microsoft.com/office/officeart/2018/5/layout/IconCircleLabelList"/>
    <dgm:cxn modelId="{5DBC3F3A-CFDF-4D41-A8BD-6DF4C6595E3F}" type="presParOf" srcId="{E34DFE40-7DD5-4A69-898C-C01F4F697AB2}" destId="{58FBD758-0396-469C-A4A0-390081917AC5}" srcOrd="3" destOrd="0" presId="urn:microsoft.com/office/officeart/2018/5/layout/IconCircle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ABEF14-D23A-4B75-8DA3-1807498A4816}">
      <dsp:nvSpPr>
        <dsp:cNvPr id="0" name=""/>
        <dsp:cNvSpPr/>
      </dsp:nvSpPr>
      <dsp:spPr>
        <a:xfrm>
          <a:off x="0" y="0"/>
          <a:ext cx="5588727" cy="110105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Hello, everyone. Today, we embark on a journey into the heart of healthcare, exploring a vital aspect often expressed in the words of those we serve — the patients. In the digital age, patient reviews are a window into their experiences, concerns, and commendations.</a:t>
          </a:r>
        </a:p>
      </dsp:txBody>
      <dsp:txXfrm>
        <a:off x="32249" y="32249"/>
        <a:ext cx="4400603" cy="1036556"/>
      </dsp:txXfrm>
    </dsp:sp>
    <dsp:sp modelId="{10770244-619F-4440-8B7D-D4FB626B7C61}">
      <dsp:nvSpPr>
        <dsp:cNvPr id="0" name=""/>
        <dsp:cNvSpPr/>
      </dsp:nvSpPr>
      <dsp:spPr>
        <a:xfrm>
          <a:off x="493122" y="1284562"/>
          <a:ext cx="5588727" cy="110105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Join us as we unravel the sentiments within these reviews, seeking to understand the pulse of Seneca Medical Centre's patient community. Through advanced sentiment analysis, we aim to transform raw feedback into actionable insights, fostering a culture of continuous improvement.</a:t>
          </a:r>
        </a:p>
      </dsp:txBody>
      <dsp:txXfrm>
        <a:off x="525371" y="1316811"/>
        <a:ext cx="4315420" cy="1036556"/>
      </dsp:txXfrm>
    </dsp:sp>
    <dsp:sp modelId="{571BEF6A-72E1-4C09-B779-E8A6E1CD8658}">
      <dsp:nvSpPr>
        <dsp:cNvPr id="0" name=""/>
        <dsp:cNvSpPr/>
      </dsp:nvSpPr>
      <dsp:spPr>
        <a:xfrm>
          <a:off x="986245" y="2569125"/>
          <a:ext cx="5588727" cy="110105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Welcome to 'Sentiment Analysis of Patient Reviews for Seneca Medical Centre.' Let's decode the language of patient experience together.</a:t>
          </a:r>
        </a:p>
      </dsp:txBody>
      <dsp:txXfrm>
        <a:off x="1018494" y="2601374"/>
        <a:ext cx="4315420" cy="1036556"/>
      </dsp:txXfrm>
    </dsp:sp>
    <dsp:sp modelId="{4F9996CE-5C71-4E29-8499-9F06AB56D8A7}">
      <dsp:nvSpPr>
        <dsp:cNvPr id="0" name=""/>
        <dsp:cNvSpPr/>
      </dsp:nvSpPr>
      <dsp:spPr>
        <a:xfrm>
          <a:off x="4873041" y="834965"/>
          <a:ext cx="715685" cy="715685"/>
        </a:xfrm>
        <a:prstGeom prst="downArrow">
          <a:avLst>
            <a:gd name="adj1" fmla="val 55000"/>
            <a:gd name="adj2" fmla="val 45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kern="1200"/>
        </a:p>
      </dsp:txBody>
      <dsp:txXfrm>
        <a:off x="5034070" y="834965"/>
        <a:ext cx="393627" cy="538553"/>
      </dsp:txXfrm>
    </dsp:sp>
    <dsp:sp modelId="{507B3386-146C-47D2-AF34-07BD88D79C01}">
      <dsp:nvSpPr>
        <dsp:cNvPr id="0" name=""/>
        <dsp:cNvSpPr/>
      </dsp:nvSpPr>
      <dsp:spPr>
        <a:xfrm>
          <a:off x="5366164" y="2112188"/>
          <a:ext cx="715685" cy="715685"/>
        </a:xfrm>
        <a:prstGeom prst="downArrow">
          <a:avLst>
            <a:gd name="adj1" fmla="val 55000"/>
            <a:gd name="adj2" fmla="val 45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kern="1200"/>
        </a:p>
      </dsp:txBody>
      <dsp:txXfrm>
        <a:off x="5527193" y="2112188"/>
        <a:ext cx="393627" cy="53855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06FAE5-120F-463C-8D67-5100246DDB95}">
      <dsp:nvSpPr>
        <dsp:cNvPr id="0" name=""/>
        <dsp:cNvSpPr/>
      </dsp:nvSpPr>
      <dsp:spPr>
        <a:xfrm>
          <a:off x="541113" y="1257269"/>
          <a:ext cx="1578375" cy="157837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499131-0A9F-4D34-8591-C65637BF05E4}">
      <dsp:nvSpPr>
        <dsp:cNvPr id="0" name=""/>
        <dsp:cNvSpPr/>
      </dsp:nvSpPr>
      <dsp:spPr>
        <a:xfrm>
          <a:off x="877489" y="1593644"/>
          <a:ext cx="905625" cy="9056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2FE8266-721A-44A2-9324-AB44DC72518D}">
      <dsp:nvSpPr>
        <dsp:cNvPr id="0" name=""/>
        <dsp:cNvSpPr/>
      </dsp:nvSpPr>
      <dsp:spPr>
        <a:xfrm>
          <a:off x="36551" y="3327269"/>
          <a:ext cx="2587500" cy="24106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Seneca Medical Centre, established at Seneca College in 2017, is dedicated to providing a broad spectrum of healthcare services to its students. Emphasizing patient-centered care, the center strives for medical excellence by focusing on the needs and well-being of its patients.</a:t>
          </a:r>
        </a:p>
      </dsp:txBody>
      <dsp:txXfrm>
        <a:off x="36551" y="3327269"/>
        <a:ext cx="2587500" cy="2410620"/>
      </dsp:txXfrm>
    </dsp:sp>
    <dsp:sp modelId="{655CF138-18BF-49F0-A005-526E4E2543D4}">
      <dsp:nvSpPr>
        <dsp:cNvPr id="0" name=""/>
        <dsp:cNvSpPr/>
      </dsp:nvSpPr>
      <dsp:spPr>
        <a:xfrm>
          <a:off x="3581426" y="1257269"/>
          <a:ext cx="1578375" cy="157837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2AD132-FE3E-48B7-AE93-9175A9E06629}">
      <dsp:nvSpPr>
        <dsp:cNvPr id="0" name=""/>
        <dsp:cNvSpPr/>
      </dsp:nvSpPr>
      <dsp:spPr>
        <a:xfrm>
          <a:off x="3917801" y="1593644"/>
          <a:ext cx="905625" cy="90562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72A698D-34DD-4D9D-B4C6-875833BBD17D}">
      <dsp:nvSpPr>
        <dsp:cNvPr id="0" name=""/>
        <dsp:cNvSpPr/>
      </dsp:nvSpPr>
      <dsp:spPr>
        <a:xfrm>
          <a:off x="3076864" y="3327269"/>
          <a:ext cx="2587500" cy="24106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The implementation of sentiment analysis at the Seneca Medical Centre is aimed at meticulously assessing patient reviews to extract meaningful insights into the quality of care provided. This analytical approach uses AI to parse through feedback, detecting nuanced expressions of emotion and opinion. The objective is to distill this information to gauge patient satisfaction comprehensively, identify strengths, and pinpoint potential areas for enhancement in service delivery.</a:t>
          </a:r>
        </a:p>
      </dsp:txBody>
      <dsp:txXfrm>
        <a:off x="3076864" y="3327269"/>
        <a:ext cx="2587500" cy="2410620"/>
      </dsp:txXfrm>
    </dsp:sp>
    <dsp:sp modelId="{D4D934C9-45CB-4597-BFF2-1972878D4ED8}">
      <dsp:nvSpPr>
        <dsp:cNvPr id="0" name=""/>
        <dsp:cNvSpPr/>
      </dsp:nvSpPr>
      <dsp:spPr>
        <a:xfrm>
          <a:off x="6621739" y="1257269"/>
          <a:ext cx="1578375" cy="157837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7865FE-EBBF-4E64-A903-FE519B69577F}">
      <dsp:nvSpPr>
        <dsp:cNvPr id="0" name=""/>
        <dsp:cNvSpPr/>
      </dsp:nvSpPr>
      <dsp:spPr>
        <a:xfrm>
          <a:off x="6958114" y="1593644"/>
          <a:ext cx="905625" cy="90562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8FBD758-0396-469C-A4A0-390081917AC5}">
      <dsp:nvSpPr>
        <dsp:cNvPr id="0" name=""/>
        <dsp:cNvSpPr/>
      </dsp:nvSpPr>
      <dsp:spPr>
        <a:xfrm>
          <a:off x="6117176" y="3327269"/>
          <a:ext cx="2587500" cy="24106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By systematically analyzing patient sentiments, the centre can align its services more closely with patient expectations, drive improvements tailored to actual patient experiences, and continue to uphold and elevate its standard of medical care. This process is integral to Seneca Medical Centre's commitment to evolve and adapt its practices for the betterment of student health outcomes.</a:t>
          </a:r>
        </a:p>
      </dsp:txBody>
      <dsp:txXfrm>
        <a:off x="6117176" y="3327269"/>
        <a:ext cx="2587500" cy="2410620"/>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eg>
</file>

<file path=ppt/media/image13.png>
</file>

<file path=ppt/media/image14.jpeg>
</file>

<file path=ppt/media/image15.jpeg>
</file>

<file path=ppt/media/image16.jpeg>
</file>

<file path=ppt/media/image17.jpeg>
</file>

<file path=ppt/media/image2.jpeg>
</file>

<file path=ppt/media/image3.png>
</file>

<file path=ppt/media/image4.png>
</file>

<file path=ppt/media/image5.svg>
</file>

<file path=ppt/media/image6.png>
</file>

<file path=ppt/media/image7.svg>
</file>

<file path=ppt/media/image8.png>
</file>

<file path=ppt/media/image9.svg>
</file>

<file path=ppt/media/media1.mp3>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F2982E-6C00-4B12-9840-6D3C92E9D80D}" type="datetimeFigureOut">
              <a:t>11/21/2023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E3130A-30BF-48DA-B020-59C6CE9E4BA6}" type="slidenum">
              <a:t>‹#›</a:t>
            </a:fld>
            <a:endParaRPr lang="en-US"/>
          </a:p>
        </p:txBody>
      </p:sp>
    </p:spTree>
    <p:extLst>
      <p:ext uri="{BB962C8B-B14F-4D97-AF65-F5344CB8AC3E}">
        <p14:creationId xmlns:p14="http://schemas.microsoft.com/office/powerpoint/2010/main" val="28859043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Improved Patient Satisfaction:</a:t>
            </a:r>
            <a:endParaRPr lang="en-US"/>
          </a:p>
          <a:p>
            <a:pPr marL="342900" lvl="1" indent="-342900">
              <a:buChar char="•"/>
            </a:pPr>
            <a:r>
              <a:rPr lang="en-US"/>
              <a:t>By understanding patient sentiments, Seneca Medical Centre can implement targeted improvements, leading to increased patient satisfaction.</a:t>
            </a:r>
            <a:endParaRPr lang="en-US">
              <a:ea typeface="Calibri"/>
              <a:cs typeface="Calibri"/>
            </a:endParaRPr>
          </a:p>
          <a:p>
            <a:pPr marL="342900" lvl="1" indent="-342900">
              <a:buChar char="•"/>
            </a:pPr>
            <a:r>
              <a:rPr lang="en-US"/>
              <a:t>Positive patient experiences can contribute to improved online reputation and attract more patients.</a:t>
            </a:r>
            <a:endParaRPr lang="en-US">
              <a:ea typeface="Calibri"/>
              <a:cs typeface="Calibri"/>
            </a:endParaRPr>
          </a:p>
          <a:p>
            <a:pPr>
              <a:buChar char="•"/>
            </a:pPr>
            <a:r>
              <a:rPr lang="en-US" b="1"/>
              <a:t>Proactive Issue Resolution:</a:t>
            </a:r>
            <a:endParaRPr lang="en-US"/>
          </a:p>
          <a:p>
            <a:pPr marL="342900" lvl="1" indent="-342900">
              <a:buChar char="•"/>
            </a:pPr>
            <a:r>
              <a:rPr lang="en-US"/>
              <a:t>The analysis allows the medical center to identify and address issues proactively, preventing potential negative impacts on patient satisfaction.</a:t>
            </a:r>
            <a:endParaRPr lang="en-US">
              <a:ea typeface="Calibri"/>
              <a:cs typeface="Calibri"/>
            </a:endParaRPr>
          </a:p>
          <a:p>
            <a:pPr>
              <a:buChar char="•"/>
            </a:pPr>
            <a:r>
              <a:rPr lang="en-US" b="1"/>
              <a:t>Enhanced Quality of Care:</a:t>
            </a:r>
            <a:endParaRPr lang="en-US"/>
          </a:p>
          <a:p>
            <a:pPr marL="342900" lvl="1" indent="-342900">
              <a:buChar char="•"/>
            </a:pPr>
            <a:r>
              <a:rPr lang="en-US"/>
              <a:t>Identifying common themes in positive reviews can highlight aspects of care that are particularly valued by patients, leading to a focus on enhancing those areas.</a:t>
            </a:r>
            <a:endParaRPr lang="en-US">
              <a:ea typeface="Calibri"/>
              <a:cs typeface="Calibri"/>
            </a:endParaRPr>
          </a:p>
          <a:p>
            <a:pPr>
              <a:buChar char="•"/>
            </a:pPr>
            <a:r>
              <a:rPr lang="en-US" b="1"/>
              <a:t>Operational Efficiencies:</a:t>
            </a:r>
            <a:endParaRPr lang="en-US"/>
          </a:p>
          <a:p>
            <a:pPr marL="342900" lvl="1" indent="-342900">
              <a:buChar char="•"/>
            </a:pPr>
            <a:r>
              <a:rPr lang="en-US"/>
              <a:t>By automating sentiment analysis, the medical center can efficiently process a large volume of patient reviews, saving time and resources compared to manual review analysis.</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04E3130A-30BF-48DA-B020-59C6CE9E4BA6}" type="slidenum">
              <a:t>6</a:t>
            </a:fld>
            <a:endParaRPr lang="en-US"/>
          </a:p>
        </p:txBody>
      </p:sp>
    </p:spTree>
    <p:extLst>
      <p:ext uri="{BB962C8B-B14F-4D97-AF65-F5344CB8AC3E}">
        <p14:creationId xmlns:p14="http://schemas.microsoft.com/office/powerpoint/2010/main" val="11230779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AI Analyst:</a:t>
            </a:r>
            <a:endParaRPr lang="en-US"/>
          </a:p>
          <a:p>
            <a:pPr marL="285750" indent="-285750">
              <a:buFont typeface="Arial"/>
              <a:buChar char="•"/>
            </a:pPr>
            <a:r>
              <a:rPr lang="en-US"/>
              <a:t>Professionals with expertise in AI and machine learning can lead the development and improvement of the sentiment analysis model.</a:t>
            </a:r>
            <a:endParaRPr lang="en-US">
              <a:ea typeface="Calibri"/>
              <a:cs typeface="Calibri"/>
            </a:endParaRPr>
          </a:p>
          <a:p>
            <a:r>
              <a:rPr lang="en-US" b="1"/>
              <a:t>IT Specialist/Developer:</a:t>
            </a:r>
            <a:endParaRPr lang="en-US"/>
          </a:p>
          <a:p>
            <a:pPr marL="171450" indent="-171450">
              <a:buFont typeface="Arial"/>
              <a:buChar char="•"/>
            </a:pPr>
            <a:r>
              <a:rPr lang="en-US"/>
              <a:t>IT specialists and developers will be essential for implementing the technical aspects of the project, including database management, system integration, and potential deployment of the sentiment analysis system.</a:t>
            </a:r>
          </a:p>
          <a:p>
            <a:r>
              <a:rPr lang="en-US"/>
              <a:t>UX designers can contribute to creating visually appealing and user-friendly visualizations, enhancing the overall user experience of the sentiment analysis results.</a:t>
            </a:r>
            <a:endParaRPr lang="en-US">
              <a:ea typeface="Calibri"/>
              <a:cs typeface="Calibri"/>
            </a:endParaRPr>
          </a:p>
          <a:p>
            <a:r>
              <a:rPr lang="en-US" b="1"/>
              <a:t>Data Scientist:</a:t>
            </a:r>
            <a:endParaRPr lang="en-US"/>
          </a:p>
          <a:p>
            <a:pPr marL="171450" indent="-171450">
              <a:buFont typeface="Arial"/>
              <a:buChar char="•"/>
            </a:pPr>
            <a:r>
              <a:rPr lang="en-US"/>
              <a:t>Data scientists will play a crucial role in data collection, preprocessing, and deriving meaningful insights from the patient review data.</a:t>
            </a:r>
            <a:endParaRPr lang="en-US">
              <a:ea typeface="Calibri"/>
              <a:cs typeface="Calibri"/>
            </a:endParaRPr>
          </a:p>
          <a:p>
            <a:r>
              <a:rPr lang="en-US"/>
              <a:t>Individuals with a background in healthcare analytics can contribute to interpreting sentiment analysis results and providing actionable recommendations for improvement.</a:t>
            </a:r>
            <a:endParaRPr lang="en-US">
              <a:ea typeface="Calibri"/>
              <a:cs typeface="Calibri"/>
            </a:endParaRPr>
          </a:p>
          <a:p>
            <a:r>
              <a:rPr lang="en-US" b="1"/>
              <a:t>Medical Communications Specialist:</a:t>
            </a:r>
            <a:endParaRPr lang="en-US"/>
          </a:p>
          <a:p>
            <a:pPr marL="171450" indent="-171450">
              <a:buFont typeface="Arial"/>
              <a:buChar char="•"/>
            </a:pPr>
            <a:r>
              <a:rPr lang="en-US"/>
              <a:t>Individuals with expertise in communication and healthcare can help in translating the findings into actionable recommendations and communication strategies for both internal staff and patients.</a:t>
            </a:r>
            <a:endParaRPr lang="en-US">
              <a:ea typeface="Calibri"/>
              <a:cs typeface="Calibri"/>
            </a:endParaRPr>
          </a:p>
          <a:p>
            <a:endParaRPr lang="en-US">
              <a:ea typeface="Calibri"/>
              <a:cs typeface="Calibri"/>
            </a:endParaRPr>
          </a:p>
          <a:p>
            <a:pPr marL="628650" lvl="1" indent="-171450">
              <a:buFont typeface="Arial"/>
              <a:buChar char="•"/>
            </a:pPr>
            <a:r>
              <a:rPr lang="en-US"/>
              <a:t>A dedicated role focused on managing and improving patient experiences based on the insights gained from sentiment analysis.</a:t>
            </a:r>
          </a:p>
          <a:p>
            <a:pPr lvl="1"/>
            <a:r>
              <a:rPr lang="en-US"/>
              <a:t>By integrating AI-driven Sentiment Analysis into the operations of Seneca Medical Centre, the organization can not only enhance patient satisfaction but also create new opportunities for professionals with skills in AI, data science, healthcare analytics, and related domains. The project aligns with the broader trend of leveraging technology to improve healthcare outcomes and patient experiences.</a:t>
            </a:r>
            <a:endParaRPr lang="en-US">
              <a:ea typeface="Calibri"/>
              <a:cs typeface="Calibri"/>
            </a:endParaRPr>
          </a:p>
          <a:p>
            <a:pPr lvl="1"/>
            <a:br>
              <a:rPr lang="en-US"/>
            </a:br>
            <a:endParaRPr lang="en-US"/>
          </a:p>
          <a:p>
            <a:endParaRPr lang="en-US">
              <a:ea typeface="Calibri"/>
              <a:cs typeface="Calibri"/>
            </a:endParaRPr>
          </a:p>
        </p:txBody>
      </p:sp>
      <p:sp>
        <p:nvSpPr>
          <p:cNvPr id="4" name="Slide Number Placeholder 3"/>
          <p:cNvSpPr>
            <a:spLocks noGrp="1"/>
          </p:cNvSpPr>
          <p:nvPr>
            <p:ph type="sldNum" sz="quarter" idx="5"/>
          </p:nvPr>
        </p:nvSpPr>
        <p:spPr/>
        <p:txBody>
          <a:bodyPr/>
          <a:lstStyle/>
          <a:p>
            <a:fld id="{04E3130A-30BF-48DA-B020-59C6CE9E4BA6}" type="slidenum">
              <a:t>7</a:t>
            </a:fld>
            <a:endParaRPr lang="en-US"/>
          </a:p>
        </p:txBody>
      </p:sp>
    </p:spTree>
    <p:extLst>
      <p:ext uri="{BB962C8B-B14F-4D97-AF65-F5344CB8AC3E}">
        <p14:creationId xmlns:p14="http://schemas.microsoft.com/office/powerpoint/2010/main" val="3115921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Patient-Centric Focus:</a:t>
            </a:r>
            <a:r>
              <a:rPr lang="en-US"/>
              <a:t> The project seeks to amplify patient contentment by discerning and responding to their sentiments, thereby refining their experiences within the Seneca Medical Centre.</a:t>
            </a:r>
          </a:p>
          <a:p>
            <a:r>
              <a:rPr lang="en-US" b="1"/>
              <a:t>Proactive Issue Resolution:</a:t>
            </a:r>
            <a:r>
              <a:rPr lang="en-US"/>
              <a:t> The strategic identification and early resolution of operational challenges underscore the commitment to delivering top-tier care and maintaining a stellar institutional reputation.</a:t>
            </a:r>
            <a:endParaRPr lang="en-US">
              <a:ea typeface="Calibri"/>
              <a:cs typeface="Calibri"/>
            </a:endParaRPr>
          </a:p>
          <a:p>
            <a:r>
              <a:rPr lang="en-US" b="1"/>
              <a:t>Diverse Career Trajectories:</a:t>
            </a:r>
            <a:r>
              <a:rPr lang="en-US"/>
              <a:t> This groundbreaking project not only pioneers advancements in healthcare but also opens up diverse career trajectories in technology, healthcare management, design, and communication, appealing to a spectrum of professionals.</a:t>
            </a:r>
            <a:endParaRPr lang="en-US">
              <a:ea typeface="Calibri"/>
              <a:cs typeface="Calibri"/>
            </a:endParaRPr>
          </a:p>
          <a:p>
            <a:endParaRPr lang="en-US">
              <a:ea typeface="Calibri"/>
              <a:cs typeface="Calibri"/>
            </a:endParaRPr>
          </a:p>
          <a:p>
            <a:r>
              <a:rPr lang="en-US"/>
              <a:t>Dive into the world of AI and technology now, as understanding these fields can give you a competitive edge in shaping the future of healthcare and beyond.</a:t>
            </a:r>
          </a:p>
        </p:txBody>
      </p:sp>
      <p:sp>
        <p:nvSpPr>
          <p:cNvPr id="4" name="Slide Number Placeholder 3"/>
          <p:cNvSpPr>
            <a:spLocks noGrp="1"/>
          </p:cNvSpPr>
          <p:nvPr>
            <p:ph type="sldNum" sz="quarter" idx="5"/>
          </p:nvPr>
        </p:nvSpPr>
        <p:spPr/>
        <p:txBody>
          <a:bodyPr/>
          <a:lstStyle/>
          <a:p>
            <a:fld id="{04E3130A-30BF-48DA-B020-59C6CE9E4BA6}" type="slidenum">
              <a:t>8</a:t>
            </a:fld>
            <a:endParaRPr lang="en-US"/>
          </a:p>
        </p:txBody>
      </p:sp>
    </p:spTree>
    <p:extLst>
      <p:ext uri="{BB962C8B-B14F-4D97-AF65-F5344CB8AC3E}">
        <p14:creationId xmlns:p14="http://schemas.microsoft.com/office/powerpoint/2010/main" val="11890532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96DFF08F-DC6B-4601-B491-B0F83F6DD2DA}" type="datetimeFigureOut">
              <a:rPr lang="en-US" dirty="0"/>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72403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DFF08F-DC6B-4601-B491-B0F83F6DD2DA}" type="datetimeFigureOut">
              <a:rPr lang="en-US" dirty="0"/>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060413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DFF08F-DC6B-4601-B491-B0F83F6DD2DA}" type="datetimeFigureOut">
              <a:rPr lang="en-US" dirty="0"/>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007287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57D7DE-61AE-4BC6-A87E-9454F8FD646E}" type="datetimeFigureOut">
              <a:rPr lang="en-US" dirty="0"/>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AAA0FC-AF95-454C-A4E6-937690C7EEE5}" type="slidenum">
              <a:rPr lang="en-US" dirty="0"/>
              <a:t>‹#›</a:t>
            </a:fld>
            <a:endParaRPr lang="en-US"/>
          </a:p>
        </p:txBody>
      </p:sp>
    </p:spTree>
    <p:extLst>
      <p:ext uri="{BB962C8B-B14F-4D97-AF65-F5344CB8AC3E}">
        <p14:creationId xmlns:p14="http://schemas.microsoft.com/office/powerpoint/2010/main" val="3546716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dirty="0"/>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51784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78"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6DFF08F-DC6B-4601-B491-B0F83F6DD2DA}" type="datetimeFigureOut">
              <a:rPr lang="en-US" dirty="0"/>
              <a:t>11/21/2023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727877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DFF08F-DC6B-4601-B491-B0F83F6DD2DA}" type="datetimeFigureOut">
              <a:rPr lang="en-US" dirty="0"/>
              <a:t>11/21/2023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837061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DFF08F-DC6B-4601-B491-B0F83F6DD2DA}" type="datetimeFigureOut">
              <a:rPr lang="en-US" dirty="0"/>
              <a:t>11/21/2023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915136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6DFF08F-DC6B-4601-B491-B0F83F6DD2DA}" type="datetimeFigureOut">
              <a:rPr lang="en-US" dirty="0"/>
              <a:pPr/>
              <a:t>11/21/2023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a:p>
        </p:txBody>
      </p:sp>
    </p:spTree>
    <p:extLst>
      <p:ext uri="{BB962C8B-B14F-4D97-AF65-F5344CB8AC3E}">
        <p14:creationId xmlns:p14="http://schemas.microsoft.com/office/powerpoint/2010/main" val="1571149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4050791"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6DFF08F-DC6B-4601-B491-B0F83F6DD2DA}" type="datetimeFigureOut">
              <a:rPr lang="en-US" dirty="0"/>
              <a:pPr/>
              <a:t>11/21/2023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3076980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chemeClr val="tx1"/>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solidFill>
            <a:schemeClr val="bg1">
              <a:lumMod val="50000"/>
              <a:lumOff val="5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tx2"/>
                </a:solidFill>
              </a:defRPr>
            </a:lvl1pPr>
          </a:lstStyle>
          <a:p>
            <a:fld id="{96DFF08F-DC6B-4601-B491-B0F83F6DD2DA}" type="datetimeFigureOut">
              <a:rPr lang="en-US" dirty="0"/>
              <a:pPr/>
              <a:t>11/21/2023</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20051083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6DFF08F-DC6B-4601-B491-B0F83F6DD2DA}" type="datetimeFigureOut">
              <a:rPr lang="en-US" dirty="0"/>
              <a:pPr/>
              <a:t>11/21/2023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2909727"/>
      </p:ext>
    </p:extLst>
  </p:cSld>
  <p:clrMap bg1="dk1" tx1="lt1" bg2="dk2" tx2="lt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3"/>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researchleap.com/role-service-quality-patients-customer-satisfaction-public-healthcare-institutions-ghana/"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creativecommons.org/licenses/by/3.0/" TargetMode="Externa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diagramQuickStyle" Target="../diagrams/quickStyle1.xml"/><Relationship Id="rId5" Type="http://schemas.openxmlformats.org/officeDocument/2006/relationships/diagramLayout" Target="../diagrams/layout1.xml"/><Relationship Id="rId10" Type="http://schemas.openxmlformats.org/officeDocument/2006/relationships/image" Target="../media/image3.png"/><Relationship Id="rId4" Type="http://schemas.openxmlformats.org/officeDocument/2006/relationships/diagramData" Target="../diagrams/data1.xml"/><Relationship Id="rId9" Type="http://schemas.openxmlformats.org/officeDocument/2006/relationships/image" Target="../media/image2.jpeg"/></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8" Type="http://schemas.openxmlformats.org/officeDocument/2006/relationships/hyperlink" Target="https://creativecommons.org/licenses/by-nc/3.0/" TargetMode="External"/><Relationship Id="rId3" Type="http://schemas.openxmlformats.org/officeDocument/2006/relationships/audio" Target="../media/media5.m4a"/><Relationship Id="rId7" Type="http://schemas.openxmlformats.org/officeDocument/2006/relationships/hyperlink" Target="http://www.pngall.com/best-quality-png" TargetMode="External"/><Relationship Id="rId2" Type="http://schemas.microsoft.com/office/2007/relationships/media" Target="../media/media5.m4a"/><Relationship Id="rId1" Type="http://schemas.openxmlformats.org/officeDocument/2006/relationships/tags" Target="../tags/tag1.xml"/><Relationship Id="rId6" Type="http://schemas.openxmlformats.org/officeDocument/2006/relationships/image" Target="../media/image11.png"/><Relationship Id="rId5" Type="http://schemas.openxmlformats.org/officeDocument/2006/relationships/notesSlide" Target="../notesSlides/notesSlide1.xml"/><Relationship Id="rId10" Type="http://schemas.openxmlformats.org/officeDocument/2006/relationships/image" Target="../media/image13.png"/><Relationship Id="rId4" Type="http://schemas.openxmlformats.org/officeDocument/2006/relationships/slideLayout" Target="../slideLayouts/slideLayout2.xml"/><Relationship Id="rId9" Type="http://schemas.openxmlformats.org/officeDocument/2006/relationships/image" Target="../media/image12.jpeg"/></Relationships>
</file>

<file path=ppt/slides/_rels/slide7.xml.rels><?xml version="1.0" encoding="UTF-8" standalone="yes"?>
<Relationships xmlns="http://schemas.openxmlformats.org/package/2006/relationships"><Relationship Id="rId8" Type="http://schemas.openxmlformats.org/officeDocument/2006/relationships/hyperlink" Target="https://creativecommons.org/licenses/by-nc-nd/3.0/" TargetMode="External"/><Relationship Id="rId3" Type="http://schemas.openxmlformats.org/officeDocument/2006/relationships/audio" Target="../media/media6.m4a"/><Relationship Id="rId7" Type="http://schemas.openxmlformats.org/officeDocument/2006/relationships/hyperlink" Target="https://www.noonpost.com/content/27163" TargetMode="External"/><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image" Target="../media/image14.jpeg"/><Relationship Id="rId11" Type="http://schemas.openxmlformats.org/officeDocument/2006/relationships/image" Target="../media/image13.png"/><Relationship Id="rId5" Type="http://schemas.openxmlformats.org/officeDocument/2006/relationships/notesSlide" Target="../notesSlides/notesSlide2.xml"/><Relationship Id="rId10" Type="http://schemas.openxmlformats.org/officeDocument/2006/relationships/hyperlink" Target="https://www.nurse24.it/specializzazioni/management-universita-area-forense/infermiere-clinical-specialist-cosa-fa.html" TargetMode="External"/><Relationship Id="rId4" Type="http://schemas.openxmlformats.org/officeDocument/2006/relationships/slideLayout" Target="../slideLayouts/slideLayout2.xml"/><Relationship Id="rId9" Type="http://schemas.openxmlformats.org/officeDocument/2006/relationships/image" Target="../media/image15.jpeg"/></Relationships>
</file>

<file path=ppt/slides/_rels/slide8.xml.rels><?xml version="1.0" encoding="UTF-8" standalone="yes"?>
<Relationships xmlns="http://schemas.openxmlformats.org/package/2006/relationships"><Relationship Id="rId8" Type="http://schemas.openxmlformats.org/officeDocument/2006/relationships/hyperlink" Target="https://creativecommons.org/licenses/by-nc-sa/3.0/" TargetMode="External"/><Relationship Id="rId3" Type="http://schemas.openxmlformats.org/officeDocument/2006/relationships/audio" Target="../media/media7.m4a"/><Relationship Id="rId7" Type="http://schemas.openxmlformats.org/officeDocument/2006/relationships/hyperlink" Target="https://tekhdecoded.com/artificial-intelligence/" TargetMode="External"/><Relationship Id="rId2" Type="http://schemas.microsoft.com/office/2007/relationships/media" Target="../media/media7.m4a"/><Relationship Id="rId1" Type="http://schemas.openxmlformats.org/officeDocument/2006/relationships/tags" Target="../tags/tag3.xml"/><Relationship Id="rId6" Type="http://schemas.openxmlformats.org/officeDocument/2006/relationships/image" Target="../media/image16.jpeg"/><Relationship Id="rId5" Type="http://schemas.openxmlformats.org/officeDocument/2006/relationships/notesSlide" Target="../notesSlides/notesSlide3.xml"/><Relationship Id="rId10" Type="http://schemas.openxmlformats.org/officeDocument/2006/relationships/image" Target="../media/image13.png"/><Relationship Id="rId4" Type="http://schemas.openxmlformats.org/officeDocument/2006/relationships/slideLayout" Target="../slideLayouts/slideLayout2.xml"/><Relationship Id="rId9"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8" name="Picture 7" descr="A close-up of a doctor holding a stethoscope&#10;&#10;Description automatically generated">
            <a:extLst>
              <a:ext uri="{FF2B5EF4-FFF2-40B4-BE49-F238E27FC236}">
                <a16:creationId xmlns:a16="http://schemas.microsoft.com/office/drawing/2014/main" id="{EBBFD903-5929-29C0-EFC6-31D8E48429A1}"/>
              </a:ext>
            </a:extLst>
          </p:cNvPr>
          <p:cNvPicPr>
            <a:picLocks noChangeAspect="1"/>
          </p:cNvPicPr>
          <p:nvPr/>
        </p:nvPicPr>
        <p:blipFill rotWithShape="1">
          <a:blip r:embed="rId2">
            <a:alphaModFix amt="35000"/>
            <a:extLst>
              <a:ext uri="{837473B0-CC2E-450A-ABE3-18F120FF3D39}">
                <a1611:picAttrSrcUrl xmlns:a1611="http://schemas.microsoft.com/office/drawing/2016/11/main" r:id="rId3"/>
              </a:ext>
            </a:extLst>
          </a:blip>
          <a:srcRect l="14557" r="111" b="1"/>
          <a:stretch/>
        </p:blipFill>
        <p:spPr>
          <a:xfrm>
            <a:off x="20" y="10"/>
            <a:ext cx="12191980" cy="6857990"/>
          </a:xfrm>
          <a:prstGeom prst="rect">
            <a:avLst/>
          </a:prstGeom>
        </p:spPr>
      </p:pic>
      <p:sp>
        <p:nvSpPr>
          <p:cNvPr id="2" name="Title 1"/>
          <p:cNvSpPr>
            <a:spLocks noGrp="1"/>
          </p:cNvSpPr>
          <p:nvPr>
            <p:ph type="ctrTitle"/>
          </p:nvPr>
        </p:nvSpPr>
        <p:spPr>
          <a:xfrm>
            <a:off x="1097280" y="377952"/>
            <a:ext cx="10058400" cy="3566160"/>
          </a:xfrm>
        </p:spPr>
        <p:txBody>
          <a:bodyPr>
            <a:normAutofit/>
          </a:bodyPr>
          <a:lstStyle/>
          <a:p>
            <a:r>
              <a:rPr lang="en-US">
                <a:solidFill>
                  <a:srgbClr val="FFFFFF"/>
                </a:solidFill>
                <a:latin typeface="Calibri Light"/>
                <a:cs typeface="Calibri Light"/>
              </a:rPr>
              <a:t>Sentiment Analysis of Patient Reviews for Seneca Medical Centre</a:t>
            </a:r>
          </a:p>
        </p:txBody>
      </p:sp>
      <p:sp>
        <p:nvSpPr>
          <p:cNvPr id="3" name="Subtitle 2"/>
          <p:cNvSpPr>
            <a:spLocks noGrp="1"/>
          </p:cNvSpPr>
          <p:nvPr>
            <p:ph type="subTitle" idx="1"/>
          </p:nvPr>
        </p:nvSpPr>
        <p:spPr>
          <a:xfrm>
            <a:off x="1094608" y="4368299"/>
            <a:ext cx="10058400" cy="2078934"/>
          </a:xfrm>
        </p:spPr>
        <p:txBody>
          <a:bodyPr vert="horz" lIns="91440" tIns="45720" rIns="91440" bIns="45720" rtlCol="0" anchor="t">
            <a:normAutofit lnSpcReduction="10000"/>
          </a:bodyPr>
          <a:lstStyle/>
          <a:p>
            <a:r>
              <a:rPr lang="en-US">
                <a:solidFill>
                  <a:srgbClr val="FFFFFF"/>
                </a:solidFill>
                <a:cs typeface="Calibri Light"/>
              </a:rPr>
              <a:t>EAC 594 ZZC Fall 2023 Group 6</a:t>
            </a:r>
          </a:p>
          <a:p>
            <a:r>
              <a:rPr lang="en-US" sz="1600">
                <a:solidFill>
                  <a:srgbClr val="FFFFFF"/>
                </a:solidFill>
                <a:cs typeface="Calibri Light"/>
              </a:rPr>
              <a:t>Group Members-</a:t>
            </a:r>
          </a:p>
          <a:p>
            <a:pPr marL="285750" indent="-285750">
              <a:buFont typeface="Arial"/>
              <a:buChar char="•"/>
            </a:pPr>
            <a:r>
              <a:rPr lang="en-CA" sz="1050">
                <a:solidFill>
                  <a:srgbClr val="FFFFFF"/>
                </a:solidFill>
                <a:latin typeface="Times New Roman"/>
                <a:cs typeface="Times New Roman"/>
              </a:rPr>
              <a:t>Wai Yin Chung (180995219)</a:t>
            </a:r>
            <a:endParaRPr lang="en-US" sz="1050">
              <a:cs typeface="Calibri Light"/>
            </a:endParaRPr>
          </a:p>
          <a:p>
            <a:pPr marL="285750" indent="-285750">
              <a:buFont typeface="Arial"/>
              <a:buChar char="•"/>
            </a:pPr>
            <a:r>
              <a:rPr lang="en-CA" sz="1050">
                <a:solidFill>
                  <a:srgbClr val="FFFFFF"/>
                </a:solidFill>
                <a:latin typeface="Times New Roman"/>
                <a:cs typeface="Times New Roman"/>
              </a:rPr>
              <a:t>Yuvraj Singh (156150211)</a:t>
            </a:r>
            <a:endParaRPr lang="en-US" sz="1050">
              <a:cs typeface="Calibri Light"/>
            </a:endParaRPr>
          </a:p>
          <a:p>
            <a:pPr marL="285750" indent="-285750">
              <a:buFont typeface="Arial"/>
              <a:buChar char="•"/>
            </a:pPr>
            <a:r>
              <a:rPr lang="en-CA" sz="1050">
                <a:solidFill>
                  <a:srgbClr val="FFFFFF"/>
                </a:solidFill>
                <a:latin typeface="Times New Roman"/>
                <a:cs typeface="Times New Roman"/>
              </a:rPr>
              <a:t>Omkar Bharat Patel (159838218)</a:t>
            </a:r>
            <a:endParaRPr lang="en-US" sz="1050">
              <a:cs typeface="Calibri Light"/>
            </a:endParaRPr>
          </a:p>
          <a:p>
            <a:pPr marL="285750" indent="-285750">
              <a:buFont typeface="Arial"/>
              <a:buChar char="•"/>
            </a:pPr>
            <a:r>
              <a:rPr lang="en-CA" sz="1050">
                <a:solidFill>
                  <a:srgbClr val="FFFFFF"/>
                </a:solidFill>
                <a:latin typeface="Times New Roman"/>
                <a:cs typeface="Times New Roman"/>
              </a:rPr>
              <a:t>Yuvraj Singh (155580210)</a:t>
            </a:r>
            <a:endParaRPr lang="en-US" sz="1050"/>
          </a:p>
          <a:p>
            <a:endParaRPr lang="en-US" sz="1600">
              <a:solidFill>
                <a:srgbClr val="FFFFFF"/>
              </a:solidFill>
              <a:cs typeface="Calibri Light"/>
            </a:endParaRPr>
          </a:p>
          <a:p>
            <a:endParaRPr lang="en-US" sz="1600">
              <a:solidFill>
                <a:srgbClr val="FFFFFF"/>
              </a:solidFill>
              <a:cs typeface="Calibri Light"/>
            </a:endParaRPr>
          </a:p>
          <a:p>
            <a:endParaRPr lang="en-US">
              <a:solidFill>
                <a:srgbClr val="FFFFFF"/>
              </a:solidFill>
              <a:cs typeface="Calibri Light"/>
            </a:endParaRPr>
          </a:p>
        </p:txBody>
      </p:sp>
      <p:cxnSp>
        <p:nvCxnSpPr>
          <p:cNvPr id="11" name="Straight Connector 10">
            <a:extLst>
              <a:ext uri="{FF2B5EF4-FFF2-40B4-BE49-F238E27FC236}">
                <a16:creationId xmlns:a16="http://schemas.microsoft.com/office/drawing/2014/main" id="{DA6F7D32-4B5B-4568-948E-D895DCD55CC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26F036F3-0FAC-4B73-BE94-57ECD9DC4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25C48A-208C-4C1B-9D6B-5C13C2C61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a:extLst>
              <a:ext uri="{FF2B5EF4-FFF2-40B4-BE49-F238E27FC236}">
                <a16:creationId xmlns:a16="http://schemas.microsoft.com/office/drawing/2014/main" id="{1A6BEA4A-E860-98EB-7AFD-8CDD06C1D21F}"/>
              </a:ext>
            </a:extLst>
          </p:cNvPr>
          <p:cNvSpPr txBox="1"/>
          <p:nvPr/>
        </p:nvSpPr>
        <p:spPr>
          <a:xfrm>
            <a:off x="9990756"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a:t>
            </a:r>
            <a:r>
              <a:rPr lang="en-US" sz="700">
                <a:solidFill>
                  <a:srgbClr val="FFFFFF"/>
                </a:solidFill>
              </a:rPr>
              <a:t>.</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iterate>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7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1500"/>
                                  </p:stCondLst>
                                  <p:iterate>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7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1500"/>
                                  </p:stCondLst>
                                  <p:iterate>
                                    <p:tmPct val="10000"/>
                                  </p:iterate>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7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1500"/>
                                  </p:stCondLst>
                                  <p:iterate>
                                    <p:tmPct val="10000"/>
                                  </p:iterate>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700"/>
                                        <p:tgtEl>
                                          <p:spTgt spid="3">
                                            <p:txEl>
                                              <p:pRg st="5" end="5"/>
                                            </p:txEl>
                                          </p:spTgt>
                                        </p:tgtEl>
                                      </p:cBhvr>
                                    </p:animEffect>
                                  </p:childTnLst>
                                </p:cTn>
                              </p:par>
                              <p:par>
                                <p:cTn id="33" presetID="10" presetClass="entr" presetSubtype="0" fill="hold" grpId="0" nodeType="withEffect">
                                  <p:stCondLst>
                                    <p:cond delay="1000"/>
                                  </p:stCondLst>
                                  <p:iterate>
                                    <p:tmPct val="10000"/>
                                  </p:iterate>
                                  <p:childTnLst>
                                    <p:set>
                                      <p:cBhvr>
                                        <p:cTn id="34" dur="1" fill="hold">
                                          <p:stCondLst>
                                            <p:cond delay="0"/>
                                          </p:stCondLst>
                                        </p:cTn>
                                        <p:tgtEl>
                                          <p:spTgt spid="2"/>
                                        </p:tgtEl>
                                        <p:attrNameLst>
                                          <p:attrName>style.visibility</p:attrName>
                                        </p:attrNameLst>
                                      </p:cBhvr>
                                      <p:to>
                                        <p:strVal val="visible"/>
                                      </p:to>
                                    </p:set>
                                    <p:animEffect transition="in" filter="fade">
                                      <p:cBhvr>
                                        <p:cTn id="3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68EEA-EFBA-1CF8-5B4B-6D047B03A5AF}"/>
              </a:ext>
            </a:extLst>
          </p:cNvPr>
          <p:cNvSpPr>
            <a:spLocks noGrp="1"/>
          </p:cNvSpPr>
          <p:nvPr>
            <p:ph type="title"/>
          </p:nvPr>
        </p:nvSpPr>
        <p:spPr>
          <a:xfrm>
            <a:off x="4974771" y="634946"/>
            <a:ext cx="6574972" cy="1180047"/>
          </a:xfrm>
        </p:spPr>
        <p:txBody>
          <a:bodyPr>
            <a:normAutofit/>
          </a:bodyPr>
          <a:lstStyle/>
          <a:p>
            <a:r>
              <a:rPr lang="en-US">
                <a:cs typeface="Calibri Light"/>
              </a:rPr>
              <a:t>Introduction </a:t>
            </a:r>
          </a:p>
        </p:txBody>
      </p:sp>
      <p:graphicFrame>
        <p:nvGraphicFramePr>
          <p:cNvPr id="28" name="Content Placeholder 2">
            <a:extLst>
              <a:ext uri="{FF2B5EF4-FFF2-40B4-BE49-F238E27FC236}">
                <a16:creationId xmlns:a16="http://schemas.microsoft.com/office/drawing/2014/main" id="{5A23611C-B2AF-46F2-4930-00D28AAA78C3}"/>
              </a:ext>
            </a:extLst>
          </p:cNvPr>
          <p:cNvGraphicFramePr>
            <a:graphicFrameLocks noGrp="1"/>
          </p:cNvGraphicFramePr>
          <p:nvPr>
            <p:ph idx="1"/>
            <p:extLst>
              <p:ext uri="{D42A27DB-BD31-4B8C-83A1-F6EECF244321}">
                <p14:modId xmlns:p14="http://schemas.microsoft.com/office/powerpoint/2010/main" val="4102175953"/>
              </p:ext>
            </p:extLst>
          </p:nvPr>
        </p:nvGraphicFramePr>
        <p:xfrm>
          <a:off x="4811483" y="2198914"/>
          <a:ext cx="6574973" cy="367018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descr="Stethoscope">
            <a:extLst>
              <a:ext uri="{FF2B5EF4-FFF2-40B4-BE49-F238E27FC236}">
                <a16:creationId xmlns:a16="http://schemas.microsoft.com/office/drawing/2014/main" id="{553C94FE-599D-9B1C-DE43-DB913B9DEE9B}"/>
              </a:ext>
            </a:extLst>
          </p:cNvPr>
          <p:cNvPicPr>
            <a:picLocks noChangeAspect="1"/>
          </p:cNvPicPr>
          <p:nvPr/>
        </p:nvPicPr>
        <p:blipFill rotWithShape="1">
          <a:blip r:embed="rId9"/>
          <a:srcRect l="31645" r="18097" b="-1"/>
          <a:stretch/>
        </p:blipFill>
        <p:spPr>
          <a:xfrm>
            <a:off x="633999" y="640081"/>
            <a:ext cx="4001315" cy="5314406"/>
          </a:xfrm>
          <a:prstGeom prst="rect">
            <a:avLst/>
          </a:prstGeom>
        </p:spPr>
      </p:pic>
      <p:pic>
        <p:nvPicPr>
          <p:cNvPr id="4" name="EAC presentation">
            <a:hlinkClick r:id="" action="ppaction://media"/>
            <a:extLst>
              <a:ext uri="{FF2B5EF4-FFF2-40B4-BE49-F238E27FC236}">
                <a16:creationId xmlns:a16="http://schemas.microsoft.com/office/drawing/2014/main" id="{62067803-7AAB-A742-858F-2AE396021B9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6085" y="5801059"/>
            <a:ext cx="479593" cy="479593"/>
          </a:xfrm>
          <a:prstGeom prst="rect">
            <a:avLst/>
          </a:prstGeom>
        </p:spPr>
      </p:pic>
    </p:spTree>
    <p:extLst>
      <p:ext uri="{BB962C8B-B14F-4D97-AF65-F5344CB8AC3E}">
        <p14:creationId xmlns:p14="http://schemas.microsoft.com/office/powerpoint/2010/main" val="25706544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3A928-B7B6-9770-7B06-C564619AD519}"/>
              </a:ext>
            </a:extLst>
          </p:cNvPr>
          <p:cNvSpPr>
            <a:spLocks noGrp="1"/>
          </p:cNvSpPr>
          <p:nvPr>
            <p:ph type="title"/>
          </p:nvPr>
        </p:nvSpPr>
        <p:spPr>
          <a:xfrm>
            <a:off x="1184366" y="558746"/>
            <a:ext cx="10058400" cy="1058872"/>
          </a:xfrm>
        </p:spPr>
        <p:txBody>
          <a:bodyPr/>
          <a:lstStyle/>
          <a:p>
            <a:r>
              <a:rPr lang="en-US" b="1">
                <a:cs typeface="Calibri Light"/>
              </a:rPr>
              <a:t>Background</a:t>
            </a:r>
            <a:endParaRPr lang="en-US" b="1">
              <a:ea typeface="Calibri Light"/>
              <a:cs typeface="Calibri Light"/>
            </a:endParaRPr>
          </a:p>
        </p:txBody>
      </p:sp>
      <p:graphicFrame>
        <p:nvGraphicFramePr>
          <p:cNvPr id="15" name="Content Placeholder 2">
            <a:extLst>
              <a:ext uri="{FF2B5EF4-FFF2-40B4-BE49-F238E27FC236}">
                <a16:creationId xmlns:a16="http://schemas.microsoft.com/office/drawing/2014/main" id="{563CB8C9-7B73-FA80-4B54-E808C0DDDFA4}"/>
              </a:ext>
            </a:extLst>
          </p:cNvPr>
          <p:cNvGraphicFramePr>
            <a:graphicFrameLocks noGrp="1"/>
          </p:cNvGraphicFramePr>
          <p:nvPr>
            <p:ph idx="1"/>
            <p:extLst>
              <p:ext uri="{D42A27DB-BD31-4B8C-83A1-F6EECF244321}">
                <p14:modId xmlns:p14="http://schemas.microsoft.com/office/powerpoint/2010/main" val="3822179777"/>
              </p:ext>
            </p:extLst>
          </p:nvPr>
        </p:nvGraphicFramePr>
        <p:xfrm>
          <a:off x="1758588" y="604764"/>
          <a:ext cx="8741228" cy="699515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Keele St 3">
            <a:hlinkClick r:id="" action="ppaction://media"/>
            <a:extLst>
              <a:ext uri="{FF2B5EF4-FFF2-40B4-BE49-F238E27FC236}">
                <a16:creationId xmlns:a16="http://schemas.microsoft.com/office/drawing/2014/main" id="{45A7A098-BAEF-D531-E263-BF82BF93ACE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372" y="5869931"/>
            <a:ext cx="421467" cy="431428"/>
          </a:xfrm>
          <a:prstGeom prst="rect">
            <a:avLst/>
          </a:prstGeom>
        </p:spPr>
      </p:pic>
    </p:spTree>
    <p:extLst>
      <p:ext uri="{BB962C8B-B14F-4D97-AF65-F5344CB8AC3E}">
        <p14:creationId xmlns:p14="http://schemas.microsoft.com/office/powerpoint/2010/main" val="40849860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4" name="Picture 3" descr="Healthcare">
            <a:extLst>
              <a:ext uri="{FF2B5EF4-FFF2-40B4-BE49-F238E27FC236}">
                <a16:creationId xmlns:a16="http://schemas.microsoft.com/office/drawing/2014/main" id="{EDB0462C-FBE2-408A-CF92-BF7EBBEC0E1D}"/>
              </a:ext>
            </a:extLst>
          </p:cNvPr>
          <p:cNvPicPr>
            <a:picLocks noChangeAspect="1"/>
          </p:cNvPicPr>
          <p:nvPr/>
        </p:nvPicPr>
        <p:blipFill rotWithShape="1">
          <a:blip r:embed="rId4">
            <a:alphaModFix amt="35000"/>
          </a:blip>
          <a:srcRect t="11947" b="13053"/>
          <a:stretch/>
        </p:blipFill>
        <p:spPr>
          <a:xfrm>
            <a:off x="20" y="10"/>
            <a:ext cx="12191980" cy="6857990"/>
          </a:xfrm>
          <a:prstGeom prst="rect">
            <a:avLst/>
          </a:prstGeom>
        </p:spPr>
      </p:pic>
      <p:cxnSp>
        <p:nvCxnSpPr>
          <p:cNvPr id="34" name="Straight Connector 33">
            <a:extLst>
              <a:ext uri="{FF2B5EF4-FFF2-40B4-BE49-F238E27FC236}">
                <a16:creationId xmlns:a16="http://schemas.microsoft.com/office/drawing/2014/main" id="{D234663B-5BFF-482A-865A-27F31AF098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344CB0F-F72D-AC74-C2D4-83F84D1DE22A}"/>
              </a:ext>
            </a:extLst>
          </p:cNvPr>
          <p:cNvSpPr>
            <a:spLocks noGrp="1"/>
          </p:cNvSpPr>
          <p:nvPr>
            <p:ph type="title"/>
          </p:nvPr>
        </p:nvSpPr>
        <p:spPr>
          <a:xfrm>
            <a:off x="1097280" y="286603"/>
            <a:ext cx="10058400" cy="1450757"/>
          </a:xfrm>
        </p:spPr>
        <p:txBody>
          <a:bodyPr>
            <a:normAutofit/>
          </a:bodyPr>
          <a:lstStyle/>
          <a:p>
            <a:r>
              <a:rPr lang="en-US" b="1">
                <a:solidFill>
                  <a:schemeClr val="tx1"/>
                </a:solidFill>
              </a:rPr>
              <a:t>Applications</a:t>
            </a:r>
          </a:p>
        </p:txBody>
      </p:sp>
      <p:sp>
        <p:nvSpPr>
          <p:cNvPr id="3" name="Content Placeholder 2">
            <a:extLst>
              <a:ext uri="{FF2B5EF4-FFF2-40B4-BE49-F238E27FC236}">
                <a16:creationId xmlns:a16="http://schemas.microsoft.com/office/drawing/2014/main" id="{C54023BB-7CC3-100F-1594-6F20B5A847D2}"/>
              </a:ext>
            </a:extLst>
          </p:cNvPr>
          <p:cNvSpPr>
            <a:spLocks noGrp="1"/>
          </p:cNvSpPr>
          <p:nvPr>
            <p:ph idx="1"/>
          </p:nvPr>
        </p:nvSpPr>
        <p:spPr>
          <a:xfrm>
            <a:off x="1097280" y="1845734"/>
            <a:ext cx="10058400" cy="4023360"/>
          </a:xfrm>
        </p:spPr>
        <p:txBody>
          <a:bodyPr vert="horz" lIns="0" tIns="45720" rIns="0" bIns="45720" rtlCol="0" anchor="t">
            <a:normAutofit/>
          </a:bodyPr>
          <a:lstStyle/>
          <a:p>
            <a:pPr marL="0" indent="0">
              <a:buNone/>
            </a:pPr>
            <a:r>
              <a:rPr lang="en-US" sz="1400" b="1">
                <a:solidFill>
                  <a:schemeClr val="tx1"/>
                </a:solidFill>
                <a:ea typeface="+mn-lt"/>
                <a:cs typeface="+mn-lt"/>
              </a:rPr>
              <a:t>In this section, we'll delve into how AI-driven sentiment analysis will be applied to patient reviews. We'll explore the practical applications of this technology in understanding patient satisfaction and identifying areas for improvement. By analyzing patient feedback with AI, we can gain valuable insights into their sentiments and take action accordingly, ultimately benefitting our patients. given data above</a:t>
            </a:r>
            <a:endParaRPr lang="en-US" sz="1400" b="1">
              <a:solidFill>
                <a:schemeClr val="tx1"/>
              </a:solidFill>
              <a:ea typeface="Calibri" panose="020F0502020204030204"/>
              <a:cs typeface="Calibri" panose="020F0502020204030204"/>
            </a:endParaRPr>
          </a:p>
          <a:p>
            <a:pPr marL="0" indent="0">
              <a:buNone/>
            </a:pPr>
            <a:r>
              <a:rPr lang="en-US" sz="1400" b="1">
                <a:solidFill>
                  <a:schemeClr val="tx1"/>
                </a:solidFill>
                <a:ea typeface="+mn-lt"/>
                <a:cs typeface="+mn-lt"/>
              </a:rPr>
              <a:t>The practical applications of AI-driven sentiment analysis on patient reviews, as described in the project report, involve:</a:t>
            </a:r>
            <a:endParaRPr lang="en-US" sz="1400" b="1">
              <a:solidFill>
                <a:schemeClr val="tx1"/>
              </a:solidFill>
              <a:ea typeface="Calibri"/>
              <a:cs typeface="Calibri"/>
            </a:endParaRPr>
          </a:p>
          <a:p>
            <a:pPr marL="342900" indent="-342900">
              <a:buAutoNum type="arabicPeriod"/>
            </a:pPr>
            <a:r>
              <a:rPr lang="en-US" sz="1400" b="1">
                <a:solidFill>
                  <a:schemeClr val="tx1"/>
                </a:solidFill>
                <a:ea typeface="+mn-lt"/>
                <a:cs typeface="+mn-lt"/>
              </a:rPr>
              <a:t>Understanding Patient Satisfaction</a:t>
            </a:r>
            <a:r>
              <a:rPr lang="en-US" sz="1400">
                <a:solidFill>
                  <a:schemeClr val="tx1"/>
                </a:solidFill>
                <a:ea typeface="+mn-lt"/>
                <a:cs typeface="+mn-lt"/>
              </a:rPr>
              <a:t>: The AI system will evaluate feedback to gauge patient satisfaction levels comprehensively.</a:t>
            </a:r>
            <a:endParaRPr lang="en-US" sz="1400">
              <a:solidFill>
                <a:schemeClr val="tx1"/>
              </a:solidFill>
              <a:ea typeface="Calibri" panose="020F0502020204030204"/>
              <a:cs typeface="Calibri"/>
            </a:endParaRPr>
          </a:p>
          <a:p>
            <a:pPr marL="342900" indent="-342900">
              <a:buAutoNum type="arabicPeriod"/>
            </a:pPr>
            <a:r>
              <a:rPr lang="en-US" sz="1400" b="1">
                <a:solidFill>
                  <a:schemeClr val="tx1"/>
                </a:solidFill>
                <a:ea typeface="+mn-lt"/>
                <a:cs typeface="+mn-lt"/>
              </a:rPr>
              <a:t>Identifying Improvement Areas</a:t>
            </a:r>
            <a:r>
              <a:rPr lang="en-US" sz="1400">
                <a:solidFill>
                  <a:schemeClr val="tx1"/>
                </a:solidFill>
                <a:ea typeface="+mn-lt"/>
                <a:cs typeface="+mn-lt"/>
              </a:rPr>
              <a:t>: Sentiment analysis will pinpoint specific aspects of patient care that require attention, based on the sentiments expressed in the reviews.</a:t>
            </a:r>
            <a:endParaRPr lang="en-US" sz="1400">
              <a:solidFill>
                <a:schemeClr val="tx1"/>
              </a:solidFill>
              <a:ea typeface="Calibri" panose="020F0502020204030204"/>
              <a:cs typeface="Calibri"/>
            </a:endParaRPr>
          </a:p>
          <a:p>
            <a:pPr marL="342900" indent="-342900">
              <a:buAutoNum type="arabicPeriod"/>
            </a:pPr>
            <a:r>
              <a:rPr lang="en-US" sz="1400" b="1">
                <a:solidFill>
                  <a:schemeClr val="tx1"/>
                </a:solidFill>
                <a:ea typeface="+mn-lt"/>
                <a:cs typeface="+mn-lt"/>
              </a:rPr>
              <a:t>Actionable Insights</a:t>
            </a:r>
            <a:r>
              <a:rPr lang="en-US" sz="1400">
                <a:solidFill>
                  <a:schemeClr val="tx1"/>
                </a:solidFill>
                <a:ea typeface="+mn-lt"/>
                <a:cs typeface="+mn-lt"/>
              </a:rPr>
              <a:t>: The AI analysis will provide actionable recommendations that healthcare providers can implement to address the issues identified in patient feedback.</a:t>
            </a:r>
            <a:endParaRPr lang="en-US" sz="1400">
              <a:solidFill>
                <a:schemeClr val="tx1"/>
              </a:solidFill>
              <a:ea typeface="Calibri" panose="020F0502020204030204"/>
              <a:cs typeface="Calibri"/>
            </a:endParaRPr>
          </a:p>
          <a:p>
            <a:pPr marL="342900" indent="-342900">
              <a:buAutoNum type="arabicPeriod"/>
            </a:pPr>
            <a:r>
              <a:rPr lang="en-US" sz="1400" b="1">
                <a:solidFill>
                  <a:schemeClr val="tx1"/>
                </a:solidFill>
                <a:ea typeface="+mn-lt"/>
                <a:cs typeface="+mn-lt"/>
              </a:rPr>
              <a:t>Benefitting Patients</a:t>
            </a:r>
            <a:r>
              <a:rPr lang="en-US" sz="1400">
                <a:solidFill>
                  <a:schemeClr val="tx1"/>
                </a:solidFill>
                <a:ea typeface="+mn-lt"/>
                <a:cs typeface="+mn-lt"/>
              </a:rPr>
              <a:t>: By responding to the insights generated by AI, the medical center can make informed decisions to improve patient care and satisfaction.</a:t>
            </a:r>
            <a:endParaRPr lang="en-US" sz="1400">
              <a:solidFill>
                <a:schemeClr val="tx1"/>
              </a:solidFill>
              <a:ea typeface="Calibri" panose="020F0502020204030204"/>
              <a:cs typeface="Calibri"/>
            </a:endParaRPr>
          </a:p>
          <a:p>
            <a:pPr marL="0" indent="0">
              <a:buNone/>
            </a:pPr>
            <a:r>
              <a:rPr lang="en-US" sz="1400">
                <a:solidFill>
                  <a:schemeClr val="tx1"/>
                </a:solidFill>
                <a:ea typeface="+mn-lt"/>
                <a:cs typeface="+mn-lt"/>
              </a:rPr>
              <a:t>The ultimate goal is to use this advanced technology to foster a patient-centric approach, enhance the quality of healthcare services, and ensure that the patients' voices are heard and acted upon effectively.</a:t>
            </a:r>
            <a:endParaRPr lang="en-US" sz="1400">
              <a:solidFill>
                <a:schemeClr val="tx1"/>
              </a:solidFill>
              <a:ea typeface="Calibri"/>
              <a:cs typeface="Calibri"/>
            </a:endParaRPr>
          </a:p>
          <a:p>
            <a:pPr marL="0" indent="0">
              <a:buNone/>
            </a:pPr>
            <a:endParaRPr lang="en-US" sz="1400">
              <a:solidFill>
                <a:schemeClr val="tx1"/>
              </a:solidFill>
              <a:ea typeface="Calibri"/>
              <a:cs typeface="Calibri"/>
            </a:endParaRPr>
          </a:p>
        </p:txBody>
      </p:sp>
      <p:sp>
        <p:nvSpPr>
          <p:cNvPr id="36" name="Rectangle 35">
            <a:extLst>
              <a:ext uri="{FF2B5EF4-FFF2-40B4-BE49-F238E27FC236}">
                <a16:creationId xmlns:a16="http://schemas.microsoft.com/office/drawing/2014/main" id="{14B68BB4-E55B-4DC8-825B-0A792D33AF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a:extLst>
              <a:ext uri="{FF2B5EF4-FFF2-40B4-BE49-F238E27FC236}">
                <a16:creationId xmlns:a16="http://schemas.microsoft.com/office/drawing/2014/main" id="{D876438C-C6C1-4170-95B8-E2CA81807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Applications PT1">
            <a:hlinkClick r:id="" action="ppaction://media"/>
            <a:extLst>
              <a:ext uri="{FF2B5EF4-FFF2-40B4-BE49-F238E27FC236}">
                <a16:creationId xmlns:a16="http://schemas.microsoft.com/office/drawing/2014/main" id="{6F4A3969-9F36-716C-8434-52C6FB264D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2704" y="5807075"/>
            <a:ext cx="468993" cy="468993"/>
          </a:xfrm>
          <a:prstGeom prst="rect">
            <a:avLst/>
          </a:prstGeom>
        </p:spPr>
      </p:pic>
    </p:spTree>
    <p:extLst>
      <p:ext uri="{BB962C8B-B14F-4D97-AF65-F5344CB8AC3E}">
        <p14:creationId xmlns:p14="http://schemas.microsoft.com/office/powerpoint/2010/main" val="400009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7" repeatCount="indefinite"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5" name="Picture 4" descr="Stethoscope">
            <a:extLst>
              <a:ext uri="{FF2B5EF4-FFF2-40B4-BE49-F238E27FC236}">
                <a16:creationId xmlns:a16="http://schemas.microsoft.com/office/drawing/2014/main" id="{CC8125ED-0A6E-13C5-0AD0-2DABD5CA544B}"/>
              </a:ext>
            </a:extLst>
          </p:cNvPr>
          <p:cNvPicPr>
            <a:picLocks noChangeAspect="1"/>
          </p:cNvPicPr>
          <p:nvPr/>
        </p:nvPicPr>
        <p:blipFill rotWithShape="1">
          <a:blip r:embed="rId4">
            <a:alphaModFix amt="35000"/>
          </a:blip>
          <a:srcRect t="15730"/>
          <a:stretch/>
        </p:blipFill>
        <p:spPr>
          <a:xfrm>
            <a:off x="20" y="10"/>
            <a:ext cx="12191980" cy="6857990"/>
          </a:xfrm>
          <a:prstGeom prst="rect">
            <a:avLst/>
          </a:prstGeom>
        </p:spPr>
      </p:pic>
      <p:cxnSp>
        <p:nvCxnSpPr>
          <p:cNvPr id="24" name="Straight Connector 23">
            <a:extLst>
              <a:ext uri="{FF2B5EF4-FFF2-40B4-BE49-F238E27FC236}">
                <a16:creationId xmlns:a16="http://schemas.microsoft.com/office/drawing/2014/main" id="{D234663B-5BFF-482A-865A-27F31AF098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344CB0F-F72D-AC74-C2D4-83F84D1DE22A}"/>
              </a:ext>
            </a:extLst>
          </p:cNvPr>
          <p:cNvSpPr>
            <a:spLocks noGrp="1"/>
          </p:cNvSpPr>
          <p:nvPr>
            <p:ph type="title"/>
          </p:nvPr>
        </p:nvSpPr>
        <p:spPr>
          <a:xfrm>
            <a:off x="1097280" y="286603"/>
            <a:ext cx="10058400" cy="1450757"/>
          </a:xfrm>
        </p:spPr>
        <p:txBody>
          <a:bodyPr>
            <a:normAutofit/>
          </a:bodyPr>
          <a:lstStyle/>
          <a:p>
            <a:r>
              <a:rPr lang="en-US" b="1">
                <a:solidFill>
                  <a:schemeClr val="tx1"/>
                </a:solidFill>
              </a:rPr>
              <a:t>Applications</a:t>
            </a:r>
          </a:p>
        </p:txBody>
      </p:sp>
      <p:sp>
        <p:nvSpPr>
          <p:cNvPr id="3" name="Content Placeholder 2">
            <a:extLst>
              <a:ext uri="{FF2B5EF4-FFF2-40B4-BE49-F238E27FC236}">
                <a16:creationId xmlns:a16="http://schemas.microsoft.com/office/drawing/2014/main" id="{C54023BB-7CC3-100F-1594-6F20B5A847D2}"/>
              </a:ext>
            </a:extLst>
          </p:cNvPr>
          <p:cNvSpPr>
            <a:spLocks noGrp="1"/>
          </p:cNvSpPr>
          <p:nvPr>
            <p:ph idx="1"/>
          </p:nvPr>
        </p:nvSpPr>
        <p:spPr>
          <a:xfrm>
            <a:off x="1097280" y="1845734"/>
            <a:ext cx="10058400" cy="4023360"/>
          </a:xfrm>
        </p:spPr>
        <p:txBody>
          <a:bodyPr vert="horz" lIns="0" tIns="45720" rIns="0" bIns="45720" rtlCol="0" anchor="t">
            <a:normAutofit/>
          </a:bodyPr>
          <a:lstStyle/>
          <a:p>
            <a:pPr marL="0" indent="0">
              <a:buNone/>
            </a:pPr>
            <a:r>
              <a:rPr lang="en-US" sz="1600" b="1">
                <a:solidFill>
                  <a:schemeClr val="tx1"/>
                </a:solidFill>
                <a:ea typeface="+mn-lt"/>
                <a:cs typeface="+mn-lt"/>
              </a:rPr>
              <a:t>Different aspect of the application of AI-driven sentiment analysis at Seneca Medical Centre:</a:t>
            </a:r>
            <a:endParaRPr lang="en-US" b="1">
              <a:solidFill>
                <a:schemeClr val="tx1"/>
              </a:solidFill>
              <a:ea typeface="Calibri" panose="020F0502020204030204"/>
              <a:cs typeface="Calibri" panose="020F0502020204030204"/>
            </a:endParaRPr>
          </a:p>
          <a:p>
            <a:pPr marL="342900" indent="-342900">
              <a:buAutoNum type="arabicPeriod"/>
            </a:pPr>
            <a:r>
              <a:rPr lang="en-US" sz="1600" b="1">
                <a:solidFill>
                  <a:schemeClr val="tx1"/>
                </a:solidFill>
                <a:ea typeface="+mn-lt"/>
                <a:cs typeface="+mn-lt"/>
              </a:rPr>
              <a:t>Clinical Decision Support</a:t>
            </a:r>
            <a:r>
              <a:rPr lang="en-US" sz="1600">
                <a:solidFill>
                  <a:schemeClr val="tx1"/>
                </a:solidFill>
                <a:ea typeface="+mn-lt"/>
                <a:cs typeface="+mn-lt"/>
              </a:rPr>
              <a:t>: The sentiment analysis data could be used to augment clinical decision support systems. By integrating patient feedback into these systems, clinicians could receive prompts regarding common concerns or needs that have been identified across patient reviews, thus allowing for more personalized and responsive care.</a:t>
            </a:r>
            <a:endParaRPr lang="en-US" sz="1600">
              <a:solidFill>
                <a:schemeClr val="tx1"/>
              </a:solidFill>
              <a:ea typeface="Calibri" panose="020F0502020204030204"/>
              <a:cs typeface="Calibri" panose="020F0502020204030204"/>
            </a:endParaRPr>
          </a:p>
          <a:p>
            <a:pPr marL="342900" indent="-342900">
              <a:buAutoNum type="arabicPeriod"/>
            </a:pPr>
            <a:r>
              <a:rPr lang="en-US" sz="1600" b="1">
                <a:solidFill>
                  <a:schemeClr val="tx1"/>
                </a:solidFill>
                <a:ea typeface="+mn-lt"/>
                <a:cs typeface="+mn-lt"/>
              </a:rPr>
              <a:t>Training and Education Enhancement</a:t>
            </a:r>
            <a:r>
              <a:rPr lang="en-US" sz="1600">
                <a:solidFill>
                  <a:schemeClr val="tx1"/>
                </a:solidFill>
                <a:ea typeface="+mn-lt"/>
                <a:cs typeface="+mn-lt"/>
              </a:rPr>
              <a:t>: The feedback analysis could inform the development of targeted training programs for medical staff. By understanding patient sentiments, the center can create more effective educational materials and programs that address specific areas where patient experience can be improved.</a:t>
            </a:r>
          </a:p>
          <a:p>
            <a:pPr marL="342900" indent="-342900">
              <a:buAutoNum type="arabicPeriod"/>
            </a:pPr>
            <a:r>
              <a:rPr lang="en-US" sz="1600" b="1">
                <a:solidFill>
                  <a:schemeClr val="tx1"/>
                </a:solidFill>
                <a:ea typeface="+mn-lt"/>
                <a:cs typeface="+mn-lt"/>
              </a:rPr>
              <a:t>Policy Development</a:t>
            </a:r>
            <a:r>
              <a:rPr lang="en-US" sz="1600">
                <a:solidFill>
                  <a:schemeClr val="tx1"/>
                </a:solidFill>
                <a:ea typeface="+mn-lt"/>
                <a:cs typeface="+mn-lt"/>
              </a:rPr>
              <a:t>: The insights from sentiment analysis might also contribute to shaping patient care policies. Identifying trends and common issues could lead to the development of new guidelines that enhance patient interactions and care procedures.</a:t>
            </a:r>
          </a:p>
          <a:p>
            <a:pPr marL="342900" indent="-342900">
              <a:buAutoNum type="arabicPeriod"/>
            </a:pPr>
            <a:r>
              <a:rPr lang="en-US" sz="1600" b="1">
                <a:solidFill>
                  <a:schemeClr val="tx1"/>
                </a:solidFill>
                <a:ea typeface="+mn-lt"/>
                <a:cs typeface="+mn-lt"/>
              </a:rPr>
              <a:t>Resource Allocation</a:t>
            </a:r>
            <a:r>
              <a:rPr lang="en-US" sz="1600">
                <a:solidFill>
                  <a:schemeClr val="tx1"/>
                </a:solidFill>
                <a:ea typeface="+mn-lt"/>
                <a:cs typeface="+mn-lt"/>
              </a:rPr>
              <a:t>: AI-driven analysis can help the medical center to allocate resources more effectively. Understanding which services are most valued by patients, or where there are consistent issues, allows management to prioritize funding and resources to areas that will most improve patient care.</a:t>
            </a:r>
          </a:p>
        </p:txBody>
      </p:sp>
      <p:sp>
        <p:nvSpPr>
          <p:cNvPr id="25" name="Rectangle 24">
            <a:extLst>
              <a:ext uri="{FF2B5EF4-FFF2-40B4-BE49-F238E27FC236}">
                <a16:creationId xmlns:a16="http://schemas.microsoft.com/office/drawing/2014/main" id="{14B68BB4-E55B-4DC8-825B-0A792D33AF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a:extLst>
              <a:ext uri="{FF2B5EF4-FFF2-40B4-BE49-F238E27FC236}">
                <a16:creationId xmlns:a16="http://schemas.microsoft.com/office/drawing/2014/main" id="{D876438C-C6C1-4170-95B8-E2CA81807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Applications PT2">
            <a:hlinkClick r:id="" action="ppaction://media"/>
            <a:extLst>
              <a:ext uri="{FF2B5EF4-FFF2-40B4-BE49-F238E27FC236}">
                <a16:creationId xmlns:a16="http://schemas.microsoft.com/office/drawing/2014/main" id="{0C20C4CC-1211-CCEB-8625-E244DB4F47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961" y="5747203"/>
            <a:ext cx="501650" cy="501650"/>
          </a:xfrm>
          <a:prstGeom prst="rect">
            <a:avLst/>
          </a:prstGeom>
        </p:spPr>
      </p:pic>
    </p:spTree>
    <p:extLst>
      <p:ext uri="{BB962C8B-B14F-4D97-AF65-F5344CB8AC3E}">
        <p14:creationId xmlns:p14="http://schemas.microsoft.com/office/powerpoint/2010/main" val="35908845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11E01-131D-76E6-A7CE-93ABFBE99801}"/>
              </a:ext>
            </a:extLst>
          </p:cNvPr>
          <p:cNvSpPr>
            <a:spLocks noGrp="1"/>
          </p:cNvSpPr>
          <p:nvPr>
            <p:ph type="title"/>
          </p:nvPr>
        </p:nvSpPr>
        <p:spPr/>
        <p:txBody>
          <a:bodyPr/>
          <a:lstStyle/>
          <a:p>
            <a:r>
              <a:rPr lang="en-US" b="1"/>
              <a:t>Projected development</a:t>
            </a:r>
          </a:p>
        </p:txBody>
      </p:sp>
      <p:sp>
        <p:nvSpPr>
          <p:cNvPr id="3" name="Content Placeholder 2">
            <a:extLst>
              <a:ext uri="{FF2B5EF4-FFF2-40B4-BE49-F238E27FC236}">
                <a16:creationId xmlns:a16="http://schemas.microsoft.com/office/drawing/2014/main" id="{59B4EEFD-275F-476B-4F91-DC7F0E8AB83F}"/>
              </a:ext>
            </a:extLst>
          </p:cNvPr>
          <p:cNvSpPr>
            <a:spLocks noGrp="1"/>
          </p:cNvSpPr>
          <p:nvPr>
            <p:ph idx="1"/>
          </p:nvPr>
        </p:nvSpPr>
        <p:spPr>
          <a:xfrm>
            <a:off x="1097280" y="1845734"/>
            <a:ext cx="7908472" cy="4036967"/>
          </a:xfrm>
        </p:spPr>
        <p:txBody>
          <a:bodyPr vert="horz" lIns="0" tIns="45720" rIns="0" bIns="45720" rtlCol="0" anchor="t">
            <a:normAutofit/>
          </a:bodyPr>
          <a:lstStyle/>
          <a:p>
            <a:pPr marL="383540" indent="-182880">
              <a:buChar char="◦"/>
            </a:pPr>
            <a:r>
              <a:rPr lang="en-US" sz="3600">
                <a:solidFill>
                  <a:schemeClr val="tx1"/>
                </a:solidFill>
                <a:ea typeface="+mn-lt"/>
                <a:cs typeface="+mn-lt"/>
              </a:rPr>
              <a:t>Future of Seneca Medical Centre</a:t>
            </a:r>
          </a:p>
          <a:p>
            <a:pPr marL="566420" lvl="2">
              <a:buFont typeface="Wingdings" pitchFamily="34" charset="0"/>
              <a:buChar char="§"/>
            </a:pPr>
            <a:r>
              <a:rPr lang="en-US" sz="2800">
                <a:solidFill>
                  <a:schemeClr val="tx1"/>
                </a:solidFill>
                <a:ea typeface="+mn-lt"/>
                <a:cs typeface="+mn-lt"/>
              </a:rPr>
              <a:t>Improve Patient Satisfaction</a:t>
            </a:r>
          </a:p>
          <a:p>
            <a:pPr marL="566420" lvl="2">
              <a:buFont typeface="Wingdings" pitchFamily="34" charset="0"/>
              <a:buChar char="§"/>
            </a:pPr>
            <a:r>
              <a:rPr lang="en-US" sz="2800">
                <a:solidFill>
                  <a:schemeClr val="tx1"/>
                </a:solidFill>
                <a:ea typeface="+mn-lt"/>
                <a:cs typeface="+mn-lt"/>
              </a:rPr>
              <a:t>Resolve Issues Proactively  </a:t>
            </a:r>
          </a:p>
          <a:p>
            <a:pPr marL="566420" lvl="2">
              <a:buFont typeface="Wingdings" pitchFamily="34" charset="0"/>
              <a:buChar char="§"/>
            </a:pPr>
            <a:r>
              <a:rPr lang="en-US" sz="2800">
                <a:solidFill>
                  <a:schemeClr val="tx1"/>
                </a:solidFill>
                <a:ea typeface="+mn-lt"/>
                <a:cs typeface="+mn-lt"/>
              </a:rPr>
              <a:t>Enhanced Quality of Care</a:t>
            </a:r>
          </a:p>
          <a:p>
            <a:pPr marL="566420" lvl="2">
              <a:buFont typeface="Wingdings" pitchFamily="34" charset="0"/>
              <a:buChar char="§"/>
            </a:pPr>
            <a:r>
              <a:rPr lang="en-US" sz="2800">
                <a:solidFill>
                  <a:schemeClr val="tx1"/>
                </a:solidFill>
                <a:ea typeface="+mn-lt"/>
                <a:cs typeface="+mn-lt"/>
              </a:rPr>
              <a:t>Increase Operational Efficiency</a:t>
            </a:r>
          </a:p>
          <a:p>
            <a:pPr marL="171450" lvl="1" indent="-171450">
              <a:buAutoNum type="arabicPeriod"/>
            </a:pPr>
            <a:endParaRPr lang="en-US" sz="3600" b="1">
              <a:cs typeface="Calibri" panose="020F0502020204030204"/>
            </a:endParaRPr>
          </a:p>
        </p:txBody>
      </p:sp>
      <p:pic>
        <p:nvPicPr>
          <p:cNvPr id="4" name="Picture 3" descr="A red and gold label with a check mark&#10;&#10;Description automatically generated">
            <a:extLst>
              <a:ext uri="{FF2B5EF4-FFF2-40B4-BE49-F238E27FC236}">
                <a16:creationId xmlns:a16="http://schemas.microsoft.com/office/drawing/2014/main" id="{9A59F813-30A5-BC72-DAC3-D2606C83AFD7}"/>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9596614" y="4215609"/>
            <a:ext cx="1554079" cy="1554079"/>
          </a:xfrm>
          <a:prstGeom prst="rect">
            <a:avLst/>
          </a:prstGeom>
        </p:spPr>
      </p:pic>
      <p:sp>
        <p:nvSpPr>
          <p:cNvPr id="5" name="TextBox 4">
            <a:extLst>
              <a:ext uri="{FF2B5EF4-FFF2-40B4-BE49-F238E27FC236}">
                <a16:creationId xmlns:a16="http://schemas.microsoft.com/office/drawing/2014/main" id="{4528C633-EA72-360E-23AF-4C0CFCDF9C7E}"/>
              </a:ext>
            </a:extLst>
          </p:cNvPr>
          <p:cNvSpPr txBox="1"/>
          <p:nvPr/>
        </p:nvSpPr>
        <p:spPr>
          <a:xfrm>
            <a:off x="9404841" y="5844886"/>
            <a:ext cx="1554079" cy="106948"/>
          </a:xfrm>
          <a:prstGeom prst="rect">
            <a:avLst/>
          </a:prstGeom>
        </p:spPr>
        <p:txBody>
          <a:bodyPr>
            <a:normAutofit fontScale="25000" lnSpcReduction="20000"/>
          </a:bodyPr>
          <a:lstStyle/>
          <a:p>
            <a:r>
              <a:rPr lang="en-US">
                <a:hlinkClick r:id="rId7"/>
              </a:rPr>
              <a:t>This Photo</a:t>
            </a:r>
            <a:r>
              <a:rPr lang="en-US"/>
              <a:t> by Unknown author is licensed under </a:t>
            </a:r>
            <a:r>
              <a:rPr lang="en-US">
                <a:hlinkClick r:id="rId8"/>
              </a:rPr>
              <a:t>CC BY-NC</a:t>
            </a:r>
            <a:r>
              <a:rPr lang="en-US"/>
              <a:t>.</a:t>
            </a:r>
          </a:p>
        </p:txBody>
      </p:sp>
      <p:pic>
        <p:nvPicPr>
          <p:cNvPr id="7" name="Picture 6" descr="Dooctor | Free Stock Photo | A female doctor examining a patient | # 16288">
            <a:extLst>
              <a:ext uri="{FF2B5EF4-FFF2-40B4-BE49-F238E27FC236}">
                <a16:creationId xmlns:a16="http://schemas.microsoft.com/office/drawing/2014/main" id="{DF7597E7-8377-2A09-76CB-146F34BF295A}"/>
              </a:ext>
            </a:extLst>
          </p:cNvPr>
          <p:cNvPicPr>
            <a:picLocks noChangeAspect="1"/>
          </p:cNvPicPr>
          <p:nvPr/>
        </p:nvPicPr>
        <p:blipFill>
          <a:blip r:embed="rId9"/>
          <a:stretch>
            <a:fillRect/>
          </a:stretch>
        </p:blipFill>
        <p:spPr>
          <a:xfrm>
            <a:off x="9304086" y="1887024"/>
            <a:ext cx="1845848" cy="2175941"/>
          </a:xfrm>
          <a:prstGeom prst="rect">
            <a:avLst/>
          </a:prstGeom>
        </p:spPr>
      </p:pic>
      <p:pic>
        <p:nvPicPr>
          <p:cNvPr id="10" name="Audio 9">
            <a:hlinkClick r:id="" action="ppaction://media"/>
            <a:extLst>
              <a:ext uri="{FF2B5EF4-FFF2-40B4-BE49-F238E27FC236}">
                <a16:creationId xmlns:a16="http://schemas.microsoft.com/office/drawing/2014/main" id="{1AB5A0BC-5E21-41A3-B907-2E354915B3B7}"/>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54890" y="5846803"/>
            <a:ext cx="406400" cy="396439"/>
          </a:xfrm>
          <a:prstGeom prst="rect">
            <a:avLst/>
          </a:prstGeom>
        </p:spPr>
      </p:pic>
    </p:spTree>
    <p:custDataLst>
      <p:tags r:id="rId1"/>
    </p:custDataLst>
    <p:extLst>
      <p:ext uri="{BB962C8B-B14F-4D97-AF65-F5344CB8AC3E}">
        <p14:creationId xmlns:p14="http://schemas.microsoft.com/office/powerpoint/2010/main" val="4053055296"/>
      </p:ext>
    </p:extLst>
  </p:cSld>
  <p:clrMapOvr>
    <a:masterClrMapping/>
  </p:clrMapOvr>
  <mc:AlternateContent xmlns:mc="http://schemas.openxmlformats.org/markup-compatibility/2006">
    <mc:Choice xmlns:p14="http://schemas.microsoft.com/office/powerpoint/2010/main" Requires="p14">
      <p:transition spd="slow" p14:dur="2000" advTm="135987"/>
    </mc:Choice>
    <mc:Fallback>
      <p:transition spd="slow" advTm="135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295B4-609C-690D-91A1-031A0F384121}"/>
              </a:ext>
            </a:extLst>
          </p:cNvPr>
          <p:cNvSpPr>
            <a:spLocks noGrp="1"/>
          </p:cNvSpPr>
          <p:nvPr>
            <p:ph type="title"/>
          </p:nvPr>
        </p:nvSpPr>
        <p:spPr/>
        <p:txBody>
          <a:bodyPr/>
          <a:lstStyle/>
          <a:p>
            <a:r>
              <a:rPr lang="en-US" b="1">
                <a:cs typeface="Calibri Light"/>
              </a:rPr>
              <a:t>Projected development</a:t>
            </a:r>
            <a:endParaRPr lang="en-US"/>
          </a:p>
        </p:txBody>
      </p:sp>
      <p:sp>
        <p:nvSpPr>
          <p:cNvPr id="3" name="Content Placeholder 2">
            <a:extLst>
              <a:ext uri="{FF2B5EF4-FFF2-40B4-BE49-F238E27FC236}">
                <a16:creationId xmlns:a16="http://schemas.microsoft.com/office/drawing/2014/main" id="{DC80EA59-542F-ED38-A801-05B2D01F0255}"/>
              </a:ext>
            </a:extLst>
          </p:cNvPr>
          <p:cNvSpPr>
            <a:spLocks noGrp="1"/>
          </p:cNvSpPr>
          <p:nvPr>
            <p:ph idx="1"/>
          </p:nvPr>
        </p:nvSpPr>
        <p:spPr>
          <a:xfrm>
            <a:off x="1097280" y="2313819"/>
            <a:ext cx="7921773" cy="2755175"/>
          </a:xfrm>
        </p:spPr>
        <p:txBody>
          <a:bodyPr vert="horz" lIns="0" tIns="45720" rIns="0" bIns="45720" rtlCol="0" anchor="t">
            <a:normAutofit lnSpcReduction="10000"/>
          </a:bodyPr>
          <a:lstStyle/>
          <a:p>
            <a:r>
              <a:rPr lang="en-US" sz="3200">
                <a:cs typeface="Calibri"/>
              </a:rPr>
              <a:t>Career Opportunities in Seneca Medical Centre </a:t>
            </a:r>
            <a:endParaRPr lang="en-US" sz="3200">
              <a:ea typeface="+mn-lt"/>
              <a:cs typeface="+mn-lt"/>
            </a:endParaRPr>
          </a:p>
          <a:p>
            <a:pPr marL="383540" lvl="1" indent="-171450">
              <a:buFont typeface="Courier New" panose="020F0502020204030204" pitchFamily="34" charset="0"/>
              <a:buChar char="o"/>
            </a:pPr>
            <a:r>
              <a:rPr lang="en-US" sz="2800">
                <a:solidFill>
                  <a:schemeClr val="tx1"/>
                </a:solidFill>
                <a:ea typeface="+mn-lt"/>
                <a:cs typeface="+mn-lt"/>
              </a:rPr>
              <a:t>AI Analyst</a:t>
            </a:r>
          </a:p>
          <a:p>
            <a:pPr marL="383540" lvl="1" indent="-171450">
              <a:buFont typeface="Courier New" panose="020F0502020204030204" pitchFamily="34" charset="0"/>
              <a:buChar char="o"/>
            </a:pPr>
            <a:r>
              <a:rPr lang="en-US" sz="2800">
                <a:solidFill>
                  <a:schemeClr val="tx1"/>
                </a:solidFill>
                <a:ea typeface="+mn-lt"/>
                <a:cs typeface="+mn-lt"/>
              </a:rPr>
              <a:t>IT Specialist/Developer</a:t>
            </a:r>
          </a:p>
          <a:p>
            <a:pPr marL="383540" lvl="1" indent="-171450">
              <a:buFont typeface="Courier New" panose="020F0502020204030204" pitchFamily="34" charset="0"/>
              <a:buChar char="o"/>
            </a:pPr>
            <a:r>
              <a:rPr lang="en-US" sz="2800">
                <a:solidFill>
                  <a:schemeClr val="tx1"/>
                </a:solidFill>
                <a:ea typeface="+mn-lt"/>
                <a:cs typeface="+mn-lt"/>
              </a:rPr>
              <a:t>Data Scientist and Healthcare Analyst</a:t>
            </a:r>
          </a:p>
          <a:p>
            <a:pPr marL="383540" lvl="1" indent="-171450">
              <a:buFont typeface="Courier New" panose="020F0502020204030204" pitchFamily="34" charset="0"/>
              <a:buChar char="o"/>
            </a:pPr>
            <a:r>
              <a:rPr lang="en-US" sz="2800">
                <a:solidFill>
                  <a:schemeClr val="tx1"/>
                </a:solidFill>
                <a:ea typeface="+mn-lt"/>
                <a:cs typeface="+mn-lt"/>
              </a:rPr>
              <a:t>Medical Communications Specialist</a:t>
            </a:r>
          </a:p>
        </p:txBody>
      </p:sp>
      <p:pic>
        <p:nvPicPr>
          <p:cNvPr id="7" name="Picture 6" descr="A robot touching a light&#10;&#10;Description automatically generated">
            <a:extLst>
              <a:ext uri="{FF2B5EF4-FFF2-40B4-BE49-F238E27FC236}">
                <a16:creationId xmlns:a16="http://schemas.microsoft.com/office/drawing/2014/main" id="{4399D660-63D2-BB34-CDC6-B943EA9153D0}"/>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9111992" y="1983931"/>
            <a:ext cx="2846213" cy="1948070"/>
          </a:xfrm>
          <a:prstGeom prst="rect">
            <a:avLst/>
          </a:prstGeom>
        </p:spPr>
      </p:pic>
      <p:sp>
        <p:nvSpPr>
          <p:cNvPr id="8" name="TextBox 7">
            <a:extLst>
              <a:ext uri="{FF2B5EF4-FFF2-40B4-BE49-F238E27FC236}">
                <a16:creationId xmlns:a16="http://schemas.microsoft.com/office/drawing/2014/main" id="{04943B4C-774C-35E8-F4CF-5316577F9B3F}"/>
              </a:ext>
            </a:extLst>
          </p:cNvPr>
          <p:cNvSpPr txBox="1"/>
          <p:nvPr/>
        </p:nvSpPr>
        <p:spPr>
          <a:xfrm>
            <a:off x="1592263" y="6730447"/>
            <a:ext cx="2571889" cy="102153"/>
          </a:xfrm>
          <a:prstGeom prst="rect">
            <a:avLst/>
          </a:prstGeom>
        </p:spPr>
        <p:txBody>
          <a:bodyPr>
            <a:normAutofit fontScale="25000" lnSpcReduction="20000"/>
          </a:bodyPr>
          <a:lstStyle/>
          <a:p>
            <a:r>
              <a:rPr lang="en-US">
                <a:hlinkClick r:id="rId7"/>
              </a:rPr>
              <a:t>This Photo</a:t>
            </a:r>
            <a:r>
              <a:rPr lang="en-US"/>
              <a:t> by Unknown author is licensed under </a:t>
            </a:r>
            <a:r>
              <a:rPr lang="en-US">
                <a:hlinkClick r:id="rId8"/>
              </a:rPr>
              <a:t>CC BY-NC-ND</a:t>
            </a:r>
            <a:r>
              <a:rPr lang="en-US"/>
              <a:t>.</a:t>
            </a:r>
          </a:p>
        </p:txBody>
      </p:sp>
      <p:pic>
        <p:nvPicPr>
          <p:cNvPr id="10" name="Picture 9" descr="A group of people looking at a tablet&#10;&#10;Description automatically generated">
            <a:extLst>
              <a:ext uri="{FF2B5EF4-FFF2-40B4-BE49-F238E27FC236}">
                <a16:creationId xmlns:a16="http://schemas.microsoft.com/office/drawing/2014/main" id="{F4993D49-A006-9BBF-23A1-A2E637C6A9CF}"/>
              </a:ext>
            </a:extLst>
          </p:cNvPr>
          <p:cNvPicPr>
            <a:picLocks noChangeAspect="1"/>
          </p:cNvPicPr>
          <p:nvPr/>
        </p:nvPicPr>
        <p:blipFill>
          <a:blip r:embed="rId9">
            <a:extLst>
              <a:ext uri="{837473B0-CC2E-450A-ABE3-18F120FF3D39}">
                <a1611:picAttrSrcUrl xmlns:a1611="http://schemas.microsoft.com/office/drawing/2016/11/main" r:id="rId10"/>
              </a:ext>
            </a:extLst>
          </a:blip>
          <a:stretch>
            <a:fillRect/>
          </a:stretch>
        </p:blipFill>
        <p:spPr>
          <a:xfrm>
            <a:off x="9110700" y="4042354"/>
            <a:ext cx="2812299" cy="1872874"/>
          </a:xfrm>
          <a:prstGeom prst="rect">
            <a:avLst/>
          </a:prstGeom>
        </p:spPr>
      </p:pic>
      <p:sp>
        <p:nvSpPr>
          <p:cNvPr id="11" name="TextBox 10">
            <a:extLst>
              <a:ext uri="{FF2B5EF4-FFF2-40B4-BE49-F238E27FC236}">
                <a16:creationId xmlns:a16="http://schemas.microsoft.com/office/drawing/2014/main" id="{E8CA38B0-40AE-6B8F-5CD9-7147CE56847B}"/>
              </a:ext>
            </a:extLst>
          </p:cNvPr>
          <p:cNvSpPr txBox="1"/>
          <p:nvPr/>
        </p:nvSpPr>
        <p:spPr>
          <a:xfrm>
            <a:off x="9115248" y="6048938"/>
            <a:ext cx="2149455" cy="137175"/>
          </a:xfrm>
          <a:prstGeom prst="rect">
            <a:avLst/>
          </a:prstGeom>
        </p:spPr>
        <p:txBody>
          <a:bodyPr>
            <a:normAutofit fontScale="25000" lnSpcReduction="20000"/>
          </a:bodyPr>
          <a:lstStyle/>
          <a:p>
            <a:r>
              <a:rPr lang="en-US">
                <a:hlinkClick r:id="rId10"/>
              </a:rPr>
              <a:t>This Photo</a:t>
            </a:r>
            <a:r>
              <a:rPr lang="en-US"/>
              <a:t> by Unknown author is licensed under </a:t>
            </a:r>
            <a:r>
              <a:rPr lang="en-US">
                <a:hlinkClick r:id="rId8"/>
              </a:rPr>
              <a:t>CC BY-NC-ND</a:t>
            </a:r>
            <a:r>
              <a:rPr lang="en-US"/>
              <a:t>.</a:t>
            </a:r>
          </a:p>
        </p:txBody>
      </p:sp>
      <p:pic>
        <p:nvPicPr>
          <p:cNvPr id="4" name="Audio 3">
            <a:hlinkClick r:id="" action="ppaction://media"/>
            <a:extLst>
              <a:ext uri="{FF2B5EF4-FFF2-40B4-BE49-F238E27FC236}">
                <a16:creationId xmlns:a16="http://schemas.microsoft.com/office/drawing/2014/main" id="{0D1AE60B-4021-4B35-B995-CF29129154ED}"/>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98611" y="5915710"/>
            <a:ext cx="406400" cy="406400"/>
          </a:xfrm>
          <a:prstGeom prst="rect">
            <a:avLst/>
          </a:prstGeom>
        </p:spPr>
      </p:pic>
    </p:spTree>
    <p:custDataLst>
      <p:tags r:id="rId1"/>
    </p:custDataLst>
    <p:extLst>
      <p:ext uri="{BB962C8B-B14F-4D97-AF65-F5344CB8AC3E}">
        <p14:creationId xmlns:p14="http://schemas.microsoft.com/office/powerpoint/2010/main" val="312875003"/>
      </p:ext>
    </p:extLst>
  </p:cSld>
  <p:clrMapOvr>
    <a:masterClrMapping/>
  </p:clrMapOvr>
  <mc:AlternateContent xmlns:mc="http://schemas.openxmlformats.org/markup-compatibility/2006">
    <mc:Choice xmlns:p14="http://schemas.microsoft.com/office/powerpoint/2010/main" Requires="p14">
      <p:transition spd="slow" p14:dur="2000" advTm="119018"/>
    </mc:Choice>
    <mc:Fallback>
      <p:transition spd="slow" advTm="1190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4"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ED408-8FA5-332D-CE5F-35434014CB4A}"/>
              </a:ext>
            </a:extLst>
          </p:cNvPr>
          <p:cNvSpPr>
            <a:spLocks noGrp="1"/>
          </p:cNvSpPr>
          <p:nvPr>
            <p:ph type="title"/>
          </p:nvPr>
        </p:nvSpPr>
        <p:spPr/>
        <p:txBody>
          <a:bodyPr/>
          <a:lstStyle/>
          <a:p>
            <a:r>
              <a:rPr lang="en-US" b="1">
                <a:cs typeface="Calibri Light"/>
              </a:rPr>
              <a:t>Conclusion</a:t>
            </a:r>
            <a:endParaRPr lang="en-US" b="1"/>
          </a:p>
        </p:txBody>
      </p:sp>
      <p:sp>
        <p:nvSpPr>
          <p:cNvPr id="3" name="Content Placeholder 2">
            <a:extLst>
              <a:ext uri="{FF2B5EF4-FFF2-40B4-BE49-F238E27FC236}">
                <a16:creationId xmlns:a16="http://schemas.microsoft.com/office/drawing/2014/main" id="{D9DAD745-77ED-3883-BA7C-5D1C66F787EE}"/>
              </a:ext>
            </a:extLst>
          </p:cNvPr>
          <p:cNvSpPr>
            <a:spLocks noGrp="1"/>
          </p:cNvSpPr>
          <p:nvPr>
            <p:ph idx="1"/>
          </p:nvPr>
        </p:nvSpPr>
        <p:spPr/>
        <p:txBody>
          <a:bodyPr vert="horz" lIns="0" tIns="45720" rIns="0" bIns="45720" rtlCol="0" anchor="t">
            <a:normAutofit/>
          </a:bodyPr>
          <a:lstStyle/>
          <a:p>
            <a:r>
              <a:rPr lang="en-US" sz="3600">
                <a:cs typeface="Calibri"/>
              </a:rPr>
              <a:t>Highlights:</a:t>
            </a:r>
          </a:p>
          <a:p>
            <a:pPr marL="566420" lvl="2">
              <a:buFont typeface="Wingdings" panose="020F0502020204030204" pitchFamily="34" charset="0"/>
              <a:buChar char="§"/>
            </a:pPr>
            <a:r>
              <a:rPr lang="en-US" sz="3200">
                <a:cs typeface="Calibri"/>
              </a:rPr>
              <a:t>Enhance Patient Satisfaction</a:t>
            </a:r>
            <a:endParaRPr lang="en-US" sz="3200">
              <a:ea typeface="Calibri"/>
              <a:cs typeface="Calibri"/>
            </a:endParaRPr>
          </a:p>
          <a:p>
            <a:pPr marL="566420" lvl="2">
              <a:buFont typeface="Wingdings" panose="020F0502020204030204" pitchFamily="34" charset="0"/>
              <a:buChar char="§"/>
            </a:pPr>
            <a:r>
              <a:rPr lang="en-US" sz="3200">
                <a:cs typeface="Calibri"/>
              </a:rPr>
              <a:t>Improve Quality of Care</a:t>
            </a:r>
            <a:endParaRPr lang="en-US" sz="3200">
              <a:ea typeface="Calibri" panose="020F0502020204030204"/>
              <a:cs typeface="Calibri"/>
            </a:endParaRPr>
          </a:p>
          <a:p>
            <a:pPr marL="566420" lvl="2">
              <a:buFont typeface="Wingdings" panose="020F0502020204030204" pitchFamily="34" charset="0"/>
              <a:buChar char="§"/>
            </a:pPr>
            <a:r>
              <a:rPr lang="en-US" sz="3200">
                <a:cs typeface="Calibri"/>
              </a:rPr>
              <a:t>Diverse Career Opportunities</a:t>
            </a:r>
          </a:p>
          <a:p>
            <a:pPr marL="566420" lvl="2">
              <a:buFont typeface="Wingdings" panose="020F0502020204030204" pitchFamily="34" charset="0"/>
              <a:buChar char="§"/>
            </a:pPr>
            <a:endParaRPr lang="en-US" sz="3200">
              <a:cs typeface="Calibri"/>
            </a:endParaRPr>
          </a:p>
          <a:p>
            <a:pPr marL="57150" lvl="2" indent="0">
              <a:buNone/>
            </a:pPr>
            <a:r>
              <a:rPr lang="en-US" sz="3600">
                <a:cs typeface="Calibri"/>
              </a:rPr>
              <a:t>Unlock</a:t>
            </a:r>
            <a:r>
              <a:rPr lang="en-US" sz="3200">
                <a:ea typeface="+mn-lt"/>
                <a:cs typeface="+mn-lt"/>
              </a:rPr>
              <a:t> Your Career Potential, Embrace AI and Technology!</a:t>
            </a:r>
            <a:endParaRPr lang="en-US">
              <a:ea typeface="Calibri"/>
              <a:cs typeface="Calibri"/>
            </a:endParaRPr>
          </a:p>
        </p:txBody>
      </p:sp>
      <p:pic>
        <p:nvPicPr>
          <p:cNvPr id="4" name="Picture 3" descr="A person in a hospital bed&#10;&#10;Description automatically generated">
            <a:extLst>
              <a:ext uri="{FF2B5EF4-FFF2-40B4-BE49-F238E27FC236}">
                <a16:creationId xmlns:a16="http://schemas.microsoft.com/office/drawing/2014/main" id="{C1DC5785-5D12-3725-AD0F-AB5D44214EFF}"/>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7424531" y="2139811"/>
            <a:ext cx="3728830" cy="1849506"/>
          </a:xfrm>
          <a:prstGeom prst="rect">
            <a:avLst/>
          </a:prstGeom>
        </p:spPr>
      </p:pic>
      <p:sp>
        <p:nvSpPr>
          <p:cNvPr id="5" name="TextBox 4">
            <a:extLst>
              <a:ext uri="{FF2B5EF4-FFF2-40B4-BE49-F238E27FC236}">
                <a16:creationId xmlns:a16="http://schemas.microsoft.com/office/drawing/2014/main" id="{F24D514F-476E-C514-9F2D-3F3A386E5976}"/>
              </a:ext>
            </a:extLst>
          </p:cNvPr>
          <p:cNvSpPr txBox="1"/>
          <p:nvPr/>
        </p:nvSpPr>
        <p:spPr>
          <a:xfrm>
            <a:off x="7424530" y="4047296"/>
            <a:ext cx="2834309" cy="127000"/>
          </a:xfrm>
          <a:prstGeom prst="rect">
            <a:avLst/>
          </a:prstGeom>
        </p:spPr>
        <p:txBody>
          <a:bodyPr>
            <a:normAutofit fontScale="25000" lnSpcReduction="20000"/>
          </a:bodyPr>
          <a:lstStyle/>
          <a:p>
            <a:r>
              <a:rPr lang="en-US">
                <a:hlinkClick r:id="rId7"/>
              </a:rPr>
              <a:t>This Photo</a:t>
            </a:r>
            <a:r>
              <a:rPr lang="en-US"/>
              <a:t> by Unknown author is licensed under </a:t>
            </a:r>
            <a:r>
              <a:rPr lang="en-US">
                <a:hlinkClick r:id="rId8"/>
              </a:rPr>
              <a:t>CC BY-SA-NC</a:t>
            </a:r>
            <a:r>
              <a:rPr lang="en-US"/>
              <a:t>.</a:t>
            </a:r>
          </a:p>
        </p:txBody>
      </p:sp>
      <p:pic>
        <p:nvPicPr>
          <p:cNvPr id="7" name="Picture 6" descr="Entrepreneur Start Up · Free image on Pixabay">
            <a:extLst>
              <a:ext uri="{FF2B5EF4-FFF2-40B4-BE49-F238E27FC236}">
                <a16:creationId xmlns:a16="http://schemas.microsoft.com/office/drawing/2014/main" id="{3808208A-1389-F1DB-D5F0-6DEBCE543B47}"/>
              </a:ext>
            </a:extLst>
          </p:cNvPr>
          <p:cNvPicPr>
            <a:picLocks noChangeAspect="1"/>
          </p:cNvPicPr>
          <p:nvPr/>
        </p:nvPicPr>
        <p:blipFill>
          <a:blip r:embed="rId9"/>
          <a:stretch>
            <a:fillRect/>
          </a:stretch>
        </p:blipFill>
        <p:spPr>
          <a:xfrm>
            <a:off x="9290152" y="4997867"/>
            <a:ext cx="2056405" cy="1363978"/>
          </a:xfrm>
          <a:prstGeom prst="rect">
            <a:avLst/>
          </a:prstGeom>
        </p:spPr>
      </p:pic>
      <p:pic>
        <p:nvPicPr>
          <p:cNvPr id="6" name="Audio 5">
            <a:hlinkClick r:id="" action="ppaction://media"/>
            <a:extLst>
              <a:ext uri="{FF2B5EF4-FFF2-40B4-BE49-F238E27FC236}">
                <a16:creationId xmlns:a16="http://schemas.microsoft.com/office/drawing/2014/main" id="{EAA76E60-4A2F-441F-8B74-6356E2F1FACB}"/>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797857578"/>
      </p:ext>
    </p:extLst>
  </p:cSld>
  <p:clrMapOvr>
    <a:masterClrMapping/>
  </p:clrMapOvr>
  <mc:AlternateContent xmlns:mc="http://schemas.openxmlformats.org/markup-compatibility/2006">
    <mc:Choice xmlns:p14="http://schemas.microsoft.com/office/powerpoint/2010/main" Requires="p14">
      <p:transition spd="slow" p14:dur="2000" advTm="51291"/>
    </mc:Choice>
    <mc:Fallback>
      <p:transition spd="slow" advTm="512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6" fill="hold" display="0">
                  <p:stCondLst>
                    <p:cond delay="indefinite"/>
                  </p:stCondLst>
                  <p:endCondLst>
                    <p:cond evt="onStopAudio" delay="0">
                      <p:tgtEl>
                        <p:sldTgt/>
                      </p:tgtEl>
                    </p:cond>
                  </p:endCondLst>
                </p:cTn>
                <p:tgtEl>
                  <p:spTgt spid="6"/>
                </p:tgtEl>
              </p:cMediaNode>
            </p:audio>
          </p:childTnLst>
        </p:cTn>
      </p:par>
    </p:tnLst>
    <p:bldLst>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9.2|12.8"/>
</p:tagLst>
</file>

<file path=ppt/tags/tag2.xml><?xml version="1.0" encoding="utf-8"?>
<p:tagLst xmlns:a="http://schemas.openxmlformats.org/drawingml/2006/main" xmlns:r="http://schemas.openxmlformats.org/officeDocument/2006/relationships" xmlns:p="http://schemas.openxmlformats.org/presentationml/2006/main">
  <p:tag name="TIMING" val="|3.1|7.2"/>
</p:tagLst>
</file>

<file path=ppt/tags/tag3.xml><?xml version="1.0" encoding="utf-8"?>
<p:tagLst xmlns:a="http://schemas.openxmlformats.org/drawingml/2006/main" xmlns:r="http://schemas.openxmlformats.org/officeDocument/2006/relationships" xmlns:p="http://schemas.openxmlformats.org/presentationml/2006/main">
  <p:tag name="TIMING" val="|2.6"/>
</p:tagLst>
</file>

<file path=ppt/theme/theme1.xml><?xml version="1.0" encoding="utf-8"?>
<a:theme xmlns:a="http://schemas.openxmlformats.org/drawingml/2006/main" name="Retrospect">
  <a:themeElements>
    <a:clrScheme name="Retrospect">
      <a:dk1>
        <a:sysClr val="windowText" lastClr="000000"/>
      </a:dk1>
      <a:lt1>
        <a:sysClr val="window" lastClr="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E3DA18C2-75F1-4980-A5F0-165F6F71DE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8</Slides>
  <Notes>3</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Retrospect</vt:lpstr>
      <vt:lpstr>Sentiment Analysis of Patient Reviews for Seneca Medical Centre</vt:lpstr>
      <vt:lpstr>Introduction </vt:lpstr>
      <vt:lpstr>Background</vt:lpstr>
      <vt:lpstr>Applications</vt:lpstr>
      <vt:lpstr>Applications</vt:lpstr>
      <vt:lpstr>Projected development</vt:lpstr>
      <vt:lpstr>Projected development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3</cp:revision>
  <dcterms:created xsi:type="dcterms:W3CDTF">2023-11-20T16:27:22Z</dcterms:created>
  <dcterms:modified xsi:type="dcterms:W3CDTF">2023-11-22T02:03:55Z</dcterms:modified>
</cp:coreProperties>
</file>